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  <p:sldMasterId id="2147483658" r:id="rId5"/>
  </p:sldMasterIdLst>
  <p:notesMasterIdLst>
    <p:notesMasterId r:id="rId26"/>
  </p:notesMasterIdLst>
  <p:sldIdLst>
    <p:sldId id="256" r:id="rId6"/>
    <p:sldId id="257" r:id="rId7"/>
    <p:sldId id="4601" r:id="rId8"/>
    <p:sldId id="4260" r:id="rId9"/>
    <p:sldId id="4608" r:id="rId10"/>
    <p:sldId id="4606" r:id="rId11"/>
    <p:sldId id="4607" r:id="rId12"/>
    <p:sldId id="4610" r:id="rId13"/>
    <p:sldId id="4603" r:id="rId14"/>
    <p:sldId id="4611" r:id="rId15"/>
    <p:sldId id="4605" r:id="rId16"/>
    <p:sldId id="4614" r:id="rId17"/>
    <p:sldId id="4576" r:id="rId18"/>
    <p:sldId id="4612" r:id="rId19"/>
    <p:sldId id="4613" r:id="rId20"/>
    <p:sldId id="4571" r:id="rId21"/>
    <p:sldId id="4615" r:id="rId22"/>
    <p:sldId id="4609" r:id="rId23"/>
    <p:sldId id="4616" r:id="rId24"/>
    <p:sldId id="4462" r:id="rId25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58FCE281-DCDF-4C4F-AAB2-C72D47D00F69}">
          <p14:sldIdLst>
            <p14:sldId id="256"/>
            <p14:sldId id="257"/>
            <p14:sldId id="4601"/>
            <p14:sldId id="4260"/>
            <p14:sldId id="4608"/>
            <p14:sldId id="4606"/>
            <p14:sldId id="4607"/>
            <p14:sldId id="4610"/>
            <p14:sldId id="4603"/>
            <p14:sldId id="4611"/>
            <p14:sldId id="4605"/>
            <p14:sldId id="4614"/>
            <p14:sldId id="4576"/>
            <p14:sldId id="4612"/>
            <p14:sldId id="4613"/>
            <p14:sldId id="4571"/>
            <p14:sldId id="4615"/>
            <p14:sldId id="4609"/>
            <p14:sldId id="4616"/>
            <p14:sldId id="44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riette // EGGS" initials="H/E" lastIdx="2" clrIdx="0">
    <p:extLst>
      <p:ext uri="{19B8F6BF-5375-455C-9EA6-DF929625EA0E}">
        <p15:presenceInfo xmlns:p15="http://schemas.microsoft.com/office/powerpoint/2012/main" userId="S::henriette.marki@eggsdesign.com::f53fca47-39eb-4b96-a487-468d711a1c22" providerId="AD"/>
      </p:ext>
    </p:extLst>
  </p:cmAuthor>
  <p:cmAuthor id="2" name="Birgit Leirvik" initials="BL" lastIdx="10" clrIdx="1">
    <p:extLst>
      <p:ext uri="{19B8F6BF-5375-455C-9EA6-DF929625EA0E}">
        <p15:presenceInfo xmlns:p15="http://schemas.microsoft.com/office/powerpoint/2012/main" userId="SIRGIT.LEIRVIK@UDIR.NO" providerId="AD"/>
      </p:ext>
    </p:extLst>
  </p:cmAuthor>
  <p:cmAuthor id="3" name="Christina L. Johannessen" initials="CLJ" lastIdx="28" clrIdx="2">
    <p:extLst>
      <p:ext uri="{19B8F6BF-5375-455C-9EA6-DF929625EA0E}">
        <p15:presenceInfo xmlns:p15="http://schemas.microsoft.com/office/powerpoint/2012/main" userId="S::Christina.L.Johannessen@ehelse.no::956f337f-4933-462b-b83b-3d764d944621" providerId="AD"/>
      </p:ext>
    </p:extLst>
  </p:cmAuthor>
  <p:cmAuthor id="4" name="Midia Aminzadeh" initials="MA" lastIdx="18" clrIdx="3">
    <p:extLst>
      <p:ext uri="{19B8F6BF-5375-455C-9EA6-DF929625EA0E}">
        <p15:presenceInfo xmlns:p15="http://schemas.microsoft.com/office/powerpoint/2012/main" userId="S::miami@shdir.no::ade2566f-1ceb-4650-a900-72616bc54f65" providerId="AD"/>
      </p:ext>
    </p:extLst>
  </p:cmAuthor>
  <p:cmAuthor id="5" name="Sophie Bouffard" initials="SB" lastIdx="7" clrIdx="4">
    <p:extLst>
      <p:ext uri="{19B8F6BF-5375-455C-9EA6-DF929625EA0E}">
        <p15:presenceInfo xmlns:p15="http://schemas.microsoft.com/office/powerpoint/2012/main" userId="SOPHIE.BOUFFARD@FLEKKEFJORD.KOMMUNE.NO" providerId="AD"/>
      </p:ext>
    </p:extLst>
  </p:cmAuthor>
  <p:cmAuthor id="6" name="Åshild S // EGGS" initials="ÅS/E" lastIdx="1" clrIdx="5">
    <p:extLst>
      <p:ext uri="{19B8F6BF-5375-455C-9EA6-DF929625EA0E}">
        <p15:presenceInfo xmlns:p15="http://schemas.microsoft.com/office/powerpoint/2012/main" userId="S::ashild.stav@eggsdesign.no::47789bd6-440c-4b36-b648-c461bfc33b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BBE"/>
    <a:srgbClr val="FED41C"/>
    <a:srgbClr val="FF6420"/>
    <a:srgbClr val="DD7693"/>
    <a:srgbClr val="F6D4C1"/>
    <a:srgbClr val="0D214E"/>
    <a:srgbClr val="AF4568"/>
    <a:srgbClr val="871D3E"/>
    <a:srgbClr val="255F96"/>
    <a:srgbClr val="FFE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 autoAdjust="0"/>
    <p:restoredTop sz="96327" autoAdjust="0"/>
  </p:normalViewPr>
  <p:slideViewPr>
    <p:cSldViewPr snapToGrid="0" snapToObjects="1" showGuides="1">
      <p:cViewPr varScale="1">
        <p:scale>
          <a:sx n="73" d="100"/>
          <a:sy n="73" d="100"/>
        </p:scale>
        <p:origin x="66" y="546"/>
      </p:cViewPr>
      <p:guideLst>
        <p:guide orient="horz" pos="2273"/>
        <p:guide pos="39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C97F2-708B-9F42-9D0F-397C9F583881}" type="datetimeFigureOut">
              <a:rPr lang="nb-NO" smtClean="0"/>
              <a:t>30.01.2023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46107-BAD6-CE4D-88E0-78D2F7BEC3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125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2251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 tjenester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Koordinator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Individuell plan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Hjemmesykepleie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Helsesykepleier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BPA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Avlastning, støttekontakt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Fysio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og ergoterapitjenesten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Spesialpedagog  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Logoped  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Barnepsykolog  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Tilbud til pårørende, presisere: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Assistent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Barnehage/skole/ SFO, andre tjenester: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PPT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Statped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NAV- Hjelpestønad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NAV Grunnstønad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NAV hjelpemiddelsentralen/ hjelpemiddelformidling inkl. bolig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NAV hjelpemiddelsentralen – bilformidling / tilrettelagt bil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Spesialisthelsetjenesten- Sykehus, hvilke(t):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HABU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Spiseteam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ABUP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Frambu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Sunnaas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spesialsykehuset for epilepsi (SSE)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Familiesenter/ familierådgiver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Barnevern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Annet: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Annet: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721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5EAD2-7469-B64D-A936-14214AF44F5A}" type="slidenum">
              <a:rPr lang="x-none" smtClean="0"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7735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Oppgave 1C - omformulerer denne slik at oppgaven snakker til familien - forslag; Hva er</a:t>
            </a:r>
            <a:r>
              <a:rPr lang="nb-NO" dirty="0">
                <a:solidFill>
                  <a:srgbClr val="0E224C"/>
                </a:solidFill>
              </a:rPr>
              <a:t> familiens og barnet/ungdommens behov? Hvilke behov har dere innenfor de ulike livsområdene (hverdagsliv hjemme, barnehage/skole, jobb mv)? Hva er utfordringene og hva fungerer bra?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0705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2892CB-202B-4341-BE05-167073858B48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936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Etter noen måneder opplever vi at verktøyet gir oss bedre innsikt i barn og familiens behov. Måten vi møter dem på en ny og utvide muligheter for arbeide videre, gi plass til å være «innovativ» om måte vi samarbeider også før å sette i gang tiltak, håp om en mer dynamisk IP.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F.eks. et ansvarsgruppemøte ble til en Workshop om overgang til skolen. Noe foreldre hadde grydde seg om i flere måneder ble løst ila 90 minutter, i tillegg til å styrke relasjoner mellom foreldre og skolen. Bevissthet rundt noe som ikke fungerer betyr ikke at foreldre er klar for å sette i gang tiltak der men fikk snakke litt om det med en person de er trygge i- koordinator.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 smtClean="0"/>
              <a:t>Kjernen </a:t>
            </a:r>
            <a:r>
              <a:rPr lang="nb-NO" sz="1200" dirty="0"/>
              <a:t>i en </a:t>
            </a:r>
            <a:r>
              <a:rPr lang="nb-NO" sz="1200" dirty="0" err="1"/>
              <a:t>mission</a:t>
            </a:r>
            <a:r>
              <a:rPr lang="nb-NO" sz="1200" dirty="0"/>
              <a:t> tilnærming er å velge ut en samfunns-utfordring som mange sektorer må samarbeide om å få løst. Tanken er at en samlet innsats om overordnede og ambisiøse mål, gir en kraft og en egen dynamikk som kan åpne opp for større innovasjoner. </a:t>
            </a:r>
            <a:r>
              <a:rPr lang="nb-NO" sz="1200" dirty="0">
                <a:ea typeface="+mn-ea"/>
                <a:cs typeface="+mn-cs"/>
              </a:rPr>
              <a:t>Vi ønsker at </a:t>
            </a:r>
            <a:r>
              <a:rPr lang="nb-NO" sz="1200" dirty="0">
                <a:ea typeface="+mn-ea"/>
                <a:cs typeface="Times New Roman" panose="02020603050405020304" pitchFamily="18" charset="0"/>
              </a:rPr>
              <a:t>p</a:t>
            </a:r>
            <a:r>
              <a:rPr lang="nb-NO" dirty="0">
                <a:ea typeface="Times" panose="02020603050405020304" pitchFamily="18" charset="0"/>
                <a:cs typeface="Times New Roman" panose="02020603050405020304" pitchFamily="18" charset="0"/>
              </a:rPr>
              <a:t>rosjektet skal bidra </a:t>
            </a:r>
            <a:r>
              <a:rPr lang="nb-NO" b="1" dirty="0">
                <a:ea typeface="Times" panose="02020603050405020304" pitchFamily="18" charset="0"/>
                <a:cs typeface="Times New Roman" panose="02020603050405020304" pitchFamily="18" charset="0"/>
              </a:rPr>
              <a:t>til kunnskap om </a:t>
            </a:r>
            <a:r>
              <a:rPr lang="nb-NO" b="1" dirty="0" err="1">
                <a:ea typeface="Times" panose="02020603050405020304" pitchFamily="18" charset="0"/>
                <a:cs typeface="Times New Roman" panose="02020603050405020304" pitchFamily="18" charset="0"/>
              </a:rPr>
              <a:t>mission</a:t>
            </a:r>
            <a:r>
              <a:rPr lang="nb-NO" b="1" dirty="0">
                <a:ea typeface="Times" panose="02020603050405020304" pitchFamily="18" charset="0"/>
                <a:cs typeface="Times New Roman" panose="02020603050405020304" pitchFamily="18" charset="0"/>
              </a:rPr>
              <a:t> som metode, og det jobbes med en modell for hvordan mange aktører kan jobbe </a:t>
            </a:r>
            <a:r>
              <a:rPr lang="nb-NO" dirty="0">
                <a:ea typeface="Times" panose="02020603050405020304" pitchFamily="18" charset="0"/>
                <a:cs typeface="Times New Roman" panose="02020603050405020304" pitchFamily="18" charset="0"/>
              </a:rPr>
              <a:t>mot felles </a:t>
            </a:r>
            <a:r>
              <a:rPr lang="nb-NO" dirty="0" err="1">
                <a:ea typeface="Times" panose="02020603050405020304" pitchFamily="18" charset="0"/>
                <a:cs typeface="Times New Roman" panose="02020603050405020304" pitchFamily="18" charset="0"/>
              </a:rPr>
              <a:t>målbilde</a:t>
            </a:r>
            <a:r>
              <a:rPr lang="nb-NO" dirty="0">
                <a:ea typeface="Times" panose="02020603050405020304" pitchFamily="18" charset="0"/>
                <a:cs typeface="Times New Roman" panose="02020603050405020304" pitchFamily="18" charset="0"/>
              </a:rPr>
              <a:t>, og løse samfunnsutfordringer. </a:t>
            </a:r>
            <a:endParaRPr lang="nb-NO" b="1" dirty="0"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2892CB-202B-4341-BE05-167073858B48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65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2406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1579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5EAD2-7469-B64D-A936-14214AF44F5A}" type="slidenum">
              <a:rPr lang="x-none" smtClean="0"/>
              <a:t>18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1181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5EAD2-7469-B64D-A936-14214AF44F5A}" type="slidenum">
              <a:rPr lang="x-none" smtClean="0"/>
              <a:t>19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06687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Idéelt</a:t>
            </a:r>
            <a:r>
              <a:rPr lang="nb-NO" dirty="0"/>
              <a:t> sett består eksperimentrommet fra deltakere i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343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solidFill>
                  <a:srgbClr val="0E224C"/>
                </a:solidFill>
                <a:latin typeface="Calibri"/>
              </a:rPr>
              <a:t>Unngå fremmedord :</a:t>
            </a:r>
          </a:p>
          <a:p>
            <a:r>
              <a:rPr lang="nb-NO" dirty="0">
                <a:solidFill>
                  <a:srgbClr val="0E224C"/>
                </a:solidFill>
                <a:latin typeface="Calibri"/>
              </a:rPr>
              <a:t>Forslag - bytte ut begrepet </a:t>
            </a:r>
            <a:r>
              <a:rPr lang="nb-NO" b="1" dirty="0">
                <a:solidFill>
                  <a:srgbClr val="0E224C"/>
                </a:solidFill>
                <a:latin typeface="FUTURA MEDIUM"/>
              </a:rPr>
              <a:t>premisset </a:t>
            </a:r>
            <a:r>
              <a:rPr lang="nb-NO" dirty="0">
                <a:solidFill>
                  <a:srgbClr val="0E224C"/>
                </a:solidFill>
              </a:rPr>
              <a:t>med betingelsen/ forutsetningen/ grunnlaget eller utgangspunktet</a:t>
            </a:r>
          </a:p>
          <a:p>
            <a:r>
              <a:rPr lang="nb-NO" dirty="0">
                <a:solidFill>
                  <a:srgbClr val="0E224C"/>
                </a:solidFill>
                <a:latin typeface="Calibri"/>
              </a:rPr>
              <a:t>Bytte ut </a:t>
            </a:r>
            <a:r>
              <a:rPr lang="nb-NO" b="1" dirty="0" err="1">
                <a:solidFill>
                  <a:srgbClr val="0E224C"/>
                </a:solidFill>
                <a:latin typeface="FUTURA MEDIUM"/>
              </a:rPr>
              <a:t>mind-set</a:t>
            </a:r>
            <a:r>
              <a:rPr lang="nb-NO" b="1" dirty="0">
                <a:solidFill>
                  <a:srgbClr val="0E224C"/>
                </a:solidFill>
                <a:latin typeface="FUTURA MEDIUM"/>
              </a:rPr>
              <a:t> </a:t>
            </a:r>
            <a:r>
              <a:rPr lang="nb-NO" dirty="0">
                <a:solidFill>
                  <a:srgbClr val="0E224C"/>
                </a:solidFill>
              </a:rPr>
              <a:t>med "åpent sinn", tenker at alt er mulig.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4957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342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727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Tanke: Familie og Vise hverdagssituasjon, inne i et hus – Tid! Balanse, vise mellom utgangspunkt og hverdag, økonomi</a:t>
            </a:r>
          </a:p>
          <a:p>
            <a:endParaRPr lang="nb-NO" dirty="0"/>
          </a:p>
          <a:p>
            <a:r>
              <a:rPr lang="nb-NO" dirty="0">
                <a:solidFill>
                  <a:srgbClr val="0E224E"/>
                </a:solidFill>
                <a:latin typeface="Calibri"/>
              </a:rPr>
              <a:t>I oppgaveteksten benyttes begrepet</a:t>
            </a:r>
            <a:r>
              <a:rPr lang="nb-NO" dirty="0">
                <a:solidFill>
                  <a:srgbClr val="0E224E"/>
                </a:solidFill>
                <a:latin typeface="Futura"/>
              </a:rPr>
              <a:t> "</a:t>
            </a:r>
            <a:r>
              <a:rPr lang="nb-NO" b="1" dirty="0">
                <a:solidFill>
                  <a:srgbClr val="0E224E"/>
                </a:solidFill>
                <a:latin typeface="Futura"/>
              </a:rPr>
              <a:t>kjøpe</a:t>
            </a:r>
            <a:r>
              <a:rPr lang="nb-NO" dirty="0">
                <a:solidFill>
                  <a:srgbClr val="0E224E"/>
                </a:solidFill>
                <a:latin typeface="Futura"/>
              </a:rPr>
              <a:t>", dette kan skape barrierer da begrepet signaliserer en økonomisk frihet som disse familiene nødvendigvis ikke har. Forslag; bytte ut begrepet "kjøpe" med "tilgang til".</a:t>
            </a:r>
            <a:r>
              <a:rPr lang="nb-NO" dirty="0"/>
              <a:t> 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0447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0598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Idéelt</a:t>
            </a:r>
            <a:r>
              <a:rPr lang="nb-NO" dirty="0"/>
              <a:t> sett består eksperimentrommet fra deltakere i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2206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Idéelt</a:t>
            </a:r>
            <a:r>
              <a:rPr lang="nb-NO" dirty="0"/>
              <a:t> sett består eksperimentrommet fra deltakere i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707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 tjenester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Koordinator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Individuell plan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Hjemmesykepleie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Helsesykepleier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BPA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Avlastning, støttekontakt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Fysio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og ergoterapitjenesten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Spesialpedagog  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Logoped  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Barnepsykolog  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Tilbud til pårørende, presisere: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Assistent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Barnehage/skole/ SFO, andre tjenester: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PPT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Statped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NAV- Hjelpestønad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NAV Grunnstønad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NAV hjelpemiddelsentralen/ hjelpemiddelformidling inkl. bolig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NAV hjelpemiddelsentralen – bilformidling / tilrettelagt bil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Spesialisthelsetjenesten- Sykehus, hvilke(t):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HABU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Spiseteam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ABUP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Frambu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Sunnaas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Spesialisthelsetjenesten- spesialsykehuset for epilepsi (SSE)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Familiesenter/ familierådgiver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Barnevern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 Annet: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□ Annet:</a:t>
            </a:r>
            <a:endParaRPr lang="en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46107-BAD6-CE4D-88E0-78D2F7BEC3EC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933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/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7827514-2AA1-AC4F-B2C9-6C0407323769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FCEF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18F4DEA-B469-A542-8078-6B789F659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2688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8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CB19426-78B3-394B-A11A-5DA6DE5D7E31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FFE9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79774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79774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79774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40905-B919-284E-9616-471A640EE8D0}"/>
              </a:ext>
            </a:extLst>
          </p:cNvPr>
          <p:cNvSpPr txBox="1"/>
          <p:nvPr userDrawn="1"/>
        </p:nvSpPr>
        <p:spPr>
          <a:xfrm>
            <a:off x="-805758" y="2381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D4B0A169-ABD3-0848-99F5-3B38BB1C5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93022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FD2E-6FBE-EF47-A786-30867D847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6D676-B05B-164D-925E-82CD5FF09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9850D-1645-3243-8E18-43CD602B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1AE9-5FAC-CF48-B588-E0A79F7AF216}" type="datetimeFigureOut">
              <a:rPr lang="x-none" smtClean="0"/>
              <a:t>30.01.2023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31D5F-7980-0A43-BB32-CAD97AC6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EA1B5-57FD-CC41-ADDF-2431449B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06A2-C661-5E47-8FBB-E0F06B93923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2401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749439"/>
            <a:ext cx="8956040" cy="1241922"/>
          </a:xfrm>
        </p:spPr>
        <p:txBody>
          <a:bodyPr anchor="b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075001"/>
            <a:ext cx="4221480" cy="37336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0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28543BDC-0553-40FA-A4DB-EDAAA606CFF6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E9AD569-83DD-4E5B-AF97-63825DE456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68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877AF8F-BFBB-6B45-B040-1C9E451F89D7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8FEA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563A507-0F15-B141-9CC5-0F03F7F1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583791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EA568A5-0D4A-674D-8C91-4491630810F0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8FEA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2217600"/>
            <a:ext cx="3276601" cy="30052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Plassholder for tittel 8">
            <a:extLst>
              <a:ext uri="{FF2B5EF4-FFF2-40B4-BE49-F238E27FC236}">
                <a16:creationId xmlns:a16="http://schemas.microsoft.com/office/drawing/2014/main" id="{3547794A-74EA-6D49-84FC-C0E4F9B2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9438"/>
            <a:ext cx="105918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4D6E6D-E048-8C4C-8FDD-B9B852F31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217600"/>
            <a:ext cx="7038975" cy="30052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53016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ø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7B111CB-BB7E-C047-8277-A9F823DEE48E}"/>
              </a:ext>
            </a:extLst>
          </p:cNvPr>
          <p:cNvSpPr/>
          <p:nvPr userDrawn="1"/>
        </p:nvSpPr>
        <p:spPr>
          <a:xfrm>
            <a:off x="0" y="-31687"/>
            <a:ext cx="12294606" cy="6921374"/>
          </a:xfrm>
          <a:prstGeom prst="rect">
            <a:avLst/>
          </a:prstGeom>
          <a:solidFill>
            <a:srgbClr val="12A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E422C055-48C3-F84B-AB7A-A9197546C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5978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y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7083AF8-961F-B54E-B5F5-A141E4404CD8}"/>
              </a:ext>
            </a:extLst>
          </p:cNvPr>
          <p:cNvSpPr/>
          <p:nvPr userDrawn="1"/>
        </p:nvSpPr>
        <p:spPr>
          <a:xfrm>
            <a:off x="0" y="-31687"/>
            <a:ext cx="12294606" cy="6921374"/>
          </a:xfrm>
          <a:prstGeom prst="rect">
            <a:avLst/>
          </a:prstGeom>
          <a:solidFill>
            <a:srgbClr val="12A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2217600"/>
            <a:ext cx="3276601" cy="30052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Plassholder for tittel 8">
            <a:extLst>
              <a:ext uri="{FF2B5EF4-FFF2-40B4-BE49-F238E27FC236}">
                <a16:creationId xmlns:a16="http://schemas.microsoft.com/office/drawing/2014/main" id="{3547794A-74EA-6D49-84FC-C0E4F9B2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9438"/>
            <a:ext cx="105918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4D6E6D-E048-8C4C-8FDD-B9B852F31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217600"/>
            <a:ext cx="7038975" cy="30052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888462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s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7827514-2AA1-AC4F-B2C9-6C0407323769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F79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224FB916-FF15-2841-A3BE-B7DC9174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68983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y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1C8AAF3C-9D30-8847-B058-35A149B19CEC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F79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2217600"/>
            <a:ext cx="3276601" cy="30052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Plassholder for tittel 8">
            <a:extLst>
              <a:ext uri="{FF2B5EF4-FFF2-40B4-BE49-F238E27FC236}">
                <a16:creationId xmlns:a16="http://schemas.microsoft.com/office/drawing/2014/main" id="{3547794A-74EA-6D49-84FC-C0E4F9B2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9438"/>
            <a:ext cx="105918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4D6E6D-E048-8C4C-8FDD-B9B852F31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217600"/>
            <a:ext cx="7038975" cy="30052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9518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CB19426-78B3-394B-A11A-5DA6DE5D7E31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FFE9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79774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79774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79774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40905-B919-284E-9616-471A640EE8D0}"/>
              </a:ext>
            </a:extLst>
          </p:cNvPr>
          <p:cNvSpPr txBox="1"/>
          <p:nvPr userDrawn="1"/>
        </p:nvSpPr>
        <p:spPr>
          <a:xfrm>
            <a:off x="-805758" y="2381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D4B0A169-ABD3-0848-99F5-3B38BB1C5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27346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stilt-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8F4DEA-B469-A542-8078-6B789F659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2688"/>
            <a:ext cx="9144000" cy="55828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D5BC45E5-C050-6145-B1C1-B9DB3F799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2724944"/>
            <a:ext cx="9144000" cy="1408112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37810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y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76325007-3C64-CE45-AC9E-710B36C49C30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FFE9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2217600"/>
            <a:ext cx="3276601" cy="30052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Plassholder for tittel 8">
            <a:extLst>
              <a:ext uri="{FF2B5EF4-FFF2-40B4-BE49-F238E27FC236}">
                <a16:creationId xmlns:a16="http://schemas.microsoft.com/office/drawing/2014/main" id="{3547794A-74EA-6D49-84FC-C0E4F9B2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9438"/>
            <a:ext cx="105918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4D6E6D-E048-8C4C-8FDD-B9B852F31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217600"/>
            <a:ext cx="7038975" cy="30052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0058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ørkgrø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7827514-2AA1-AC4F-B2C9-6C0407323769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12B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40905-B919-284E-9616-471A640EE8D0}"/>
              </a:ext>
            </a:extLst>
          </p:cNvPr>
          <p:cNvSpPr txBox="1"/>
          <p:nvPr userDrawn="1"/>
        </p:nvSpPr>
        <p:spPr>
          <a:xfrm>
            <a:off x="-759832" y="24473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0110601A-BE7A-BC42-B6AB-D7366FCC0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77230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y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8B729635-1C28-4C4E-AAB1-1E2CC547D4C5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12B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2217600"/>
            <a:ext cx="3276601" cy="30052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Plassholder for tittel 8">
            <a:extLst>
              <a:ext uri="{FF2B5EF4-FFF2-40B4-BE49-F238E27FC236}">
                <a16:creationId xmlns:a16="http://schemas.microsoft.com/office/drawing/2014/main" id="{3547794A-74EA-6D49-84FC-C0E4F9B2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9438"/>
            <a:ext cx="105918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4D6E6D-E048-8C4C-8FDD-B9B852F31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217600"/>
            <a:ext cx="7038975" cy="30052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203687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grø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7827514-2AA1-AC4F-B2C9-6C0407323769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83DC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1B795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1B795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1B795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40905-B919-284E-9616-471A640EE8D0}"/>
              </a:ext>
            </a:extLst>
          </p:cNvPr>
          <p:cNvSpPr txBox="1"/>
          <p:nvPr userDrawn="1"/>
        </p:nvSpPr>
        <p:spPr>
          <a:xfrm>
            <a:off x="-805758" y="2381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F92DBE8-D36E-DC43-8229-1A743AB7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285707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y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C962A4F2-3B42-BB45-A8C5-846191BA9814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83DC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2217600"/>
            <a:ext cx="3276601" cy="30052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Plassholder for tittel 8">
            <a:extLst>
              <a:ext uri="{FF2B5EF4-FFF2-40B4-BE49-F238E27FC236}">
                <a16:creationId xmlns:a16="http://schemas.microsoft.com/office/drawing/2014/main" id="{3547794A-74EA-6D49-84FC-C0E4F9B2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9438"/>
            <a:ext cx="105918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4D6E6D-E048-8C4C-8FDD-B9B852F31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217600"/>
            <a:ext cx="7038975" cy="30052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263652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ørk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7827514-2AA1-AC4F-B2C9-6C0407323769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DD7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40905-B919-284E-9616-471A640EE8D0}"/>
              </a:ext>
            </a:extLst>
          </p:cNvPr>
          <p:cNvSpPr txBox="1"/>
          <p:nvPr userDrawn="1"/>
        </p:nvSpPr>
        <p:spPr>
          <a:xfrm>
            <a:off x="-805758" y="2381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6C81A34D-0F66-8646-83A8-B34F1CC37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218631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y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9B9BA9E8-999B-3F43-834D-43DEDA0C5062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DD7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2217600"/>
            <a:ext cx="3276601" cy="30052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Plassholder for tittel 8">
            <a:extLst>
              <a:ext uri="{FF2B5EF4-FFF2-40B4-BE49-F238E27FC236}">
                <a16:creationId xmlns:a16="http://schemas.microsoft.com/office/drawing/2014/main" id="{3547794A-74EA-6D49-84FC-C0E4F9B2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9438"/>
            <a:ext cx="105918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4D6E6D-E048-8C4C-8FDD-B9B852F31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217600"/>
            <a:ext cx="7038975" cy="30052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188797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7827514-2AA1-AC4F-B2C9-6C0407323769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FFC7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40905-B919-284E-9616-471A640EE8D0}"/>
              </a:ext>
            </a:extLst>
          </p:cNvPr>
          <p:cNvSpPr txBox="1"/>
          <p:nvPr userDrawn="1"/>
        </p:nvSpPr>
        <p:spPr>
          <a:xfrm>
            <a:off x="-805758" y="2381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698A67B0-DFC6-7B4B-8D95-61546A4FB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2713992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y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0259AD9C-568C-CD44-9FC1-9A63CB353381}"/>
              </a:ext>
            </a:extLst>
          </p:cNvPr>
          <p:cNvSpPr/>
          <p:nvPr userDrawn="1"/>
        </p:nvSpPr>
        <p:spPr>
          <a:xfrm>
            <a:off x="0" y="-63374"/>
            <a:ext cx="12294606" cy="6921374"/>
          </a:xfrm>
          <a:prstGeom prst="rect">
            <a:avLst/>
          </a:prstGeom>
          <a:solidFill>
            <a:srgbClr val="FFC7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2217600"/>
            <a:ext cx="3276601" cy="30052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6" name="Plassholder for tittel 8">
            <a:extLst>
              <a:ext uri="{FF2B5EF4-FFF2-40B4-BE49-F238E27FC236}">
                <a16:creationId xmlns:a16="http://schemas.microsoft.com/office/drawing/2014/main" id="{3547794A-74EA-6D49-84FC-C0E4F9B2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9438"/>
            <a:ext cx="105918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4D6E6D-E048-8C4C-8FDD-B9B852F31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217600"/>
            <a:ext cx="7038975" cy="30052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420119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AD7385A-BBFC-444E-B176-8E5FC502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15874EA-17C9-5347-923A-7777123D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0BA5E4D-A967-EA4D-B612-EFFB0123F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78D4B42A-78F7-664C-8A4D-A7AC3DB6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235983"/>
            <a:ext cx="4459514" cy="4526188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57558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ogtyde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B3509309-1CEB-AA46-A2CF-0D747D128F7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746240" y="1272619"/>
            <a:ext cx="4968240" cy="43127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Klikk for å redigere tekststiler i malen</a:t>
            </a:r>
          </a:p>
          <a:p>
            <a:pPr lvl="1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 nivå</a:t>
            </a:r>
          </a:p>
        </p:txBody>
      </p:sp>
      <p:sp>
        <p:nvSpPr>
          <p:cNvPr id="17" name="Plassholder for tekst 16">
            <a:extLst>
              <a:ext uri="{FF2B5EF4-FFF2-40B4-BE49-F238E27FC236}">
                <a16:creationId xmlns:a16="http://schemas.microsoft.com/office/drawing/2014/main" id="{5E81FFE3-5704-7448-9E51-4DD928F3712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1272619"/>
            <a:ext cx="5648325" cy="431276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Bef>
                <a:spcPts val="0"/>
              </a:spcBef>
              <a:defRPr sz="4800" b="1" i="0">
                <a:latin typeface="Futura" panose="020B0602020204020303" pitchFamily="34" charset="-79"/>
                <a:cs typeface="Futura" panose="020B0602020204020303" pitchFamily="34" charset="-79"/>
              </a:defRPr>
            </a:lvl1pPr>
            <a:lvl2pPr>
              <a:defRPr sz="4800" b="1" i="0">
                <a:latin typeface="Futura" panose="020B0602020204020303" pitchFamily="34" charset="-79"/>
                <a:cs typeface="Futura" panose="020B0602020204020303" pitchFamily="34" charset="-79"/>
              </a:defRPr>
            </a:lvl2pPr>
            <a:lvl3pPr>
              <a:defRPr sz="4800" b="1" i="0">
                <a:latin typeface="Futura" panose="020B0602020204020303" pitchFamily="34" charset="-79"/>
                <a:cs typeface="Futura" panose="020B0602020204020303" pitchFamily="34" charset="-79"/>
              </a:defRPr>
            </a:lvl3pPr>
            <a:lvl4pPr>
              <a:defRPr sz="4800" b="1" i="0">
                <a:latin typeface="Futura" panose="020B0602020204020303" pitchFamily="34" charset="-79"/>
                <a:cs typeface="Futura" panose="020B0602020204020303" pitchFamily="34" charset="-79"/>
              </a:defRPr>
            </a:lvl4pPr>
            <a:lvl5pPr>
              <a:defRPr sz="4800" b="1" i="0">
                <a:latin typeface="Futura" panose="020B0602020204020303" pitchFamily="34" charset="-79"/>
                <a:cs typeface="Futura" panose="020B0602020204020303" pitchFamily="34" charset="-79"/>
              </a:defRPr>
            </a:lvl5pPr>
          </a:lstStyle>
          <a:p>
            <a:pPr lvl="0"/>
            <a:r>
              <a:rPr lang="nb-NO" dirty="0"/>
              <a:t>En typisk side for når vi skal si noe ganske tydelig</a:t>
            </a:r>
          </a:p>
        </p:txBody>
      </p:sp>
    </p:spTree>
    <p:extLst>
      <p:ext uri="{BB962C8B-B14F-4D97-AF65-F5344CB8AC3E}">
        <p14:creationId xmlns:p14="http://schemas.microsoft.com/office/powerpoint/2010/main" val="275078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dium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0" y="0"/>
            <a:ext cx="5638800" cy="6949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Klikk for å redigere tekststiler i malen</a:t>
            </a:r>
          </a:p>
          <a:p>
            <a:pPr lvl="1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 nivå</a:t>
            </a:r>
          </a:p>
        </p:txBody>
      </p:sp>
      <p:sp>
        <p:nvSpPr>
          <p:cNvPr id="11" name="Plassholder for tittel 8">
            <a:extLst>
              <a:ext uri="{FF2B5EF4-FFF2-40B4-BE49-F238E27FC236}">
                <a16:creationId xmlns:a16="http://schemas.microsoft.com/office/drawing/2014/main" id="{DB6AD1A1-D7DB-7E43-BC1B-0E14B34A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49438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6AD82724-615F-FC4A-A60F-191D2A3C1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00" y="2280976"/>
            <a:ext cx="5257800" cy="38181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223446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553200" y="0"/>
            <a:ext cx="5638800" cy="6949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Klikk for å redigere tekststiler i malen</a:t>
            </a:r>
          </a:p>
          <a:p>
            <a:pPr lvl="1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 nivå</a:t>
            </a:r>
          </a:p>
        </p:txBody>
      </p:sp>
      <p:sp>
        <p:nvSpPr>
          <p:cNvPr id="11" name="Plassholder for tittel 8">
            <a:extLst>
              <a:ext uri="{FF2B5EF4-FFF2-40B4-BE49-F238E27FC236}">
                <a16:creationId xmlns:a16="http://schemas.microsoft.com/office/drawing/2014/main" id="{DB6AD1A1-D7DB-7E43-BC1B-0E14B34A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9438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690C84A-A833-9F4A-9EEB-07A92D7646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075002"/>
            <a:ext cx="5257800" cy="387336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7902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54AAFCEC-1A21-7A4B-94BC-DE2294A5C3C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3400" y="2217600"/>
            <a:ext cx="3276601" cy="30052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Klikk for å redigere tekststiler i malen</a:t>
            </a:r>
          </a:p>
          <a:p>
            <a:pPr lvl="1"/>
            <a:r>
              <a:rPr lang="nb-N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 nivå</a:t>
            </a:r>
          </a:p>
        </p:txBody>
      </p:sp>
      <p:sp>
        <p:nvSpPr>
          <p:cNvPr id="16" name="Plassholder for tittel 8">
            <a:extLst>
              <a:ext uri="{FF2B5EF4-FFF2-40B4-BE49-F238E27FC236}">
                <a16:creationId xmlns:a16="http://schemas.microsoft.com/office/drawing/2014/main" id="{3547794A-74EA-6D49-84FC-C0E4F9B2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49438"/>
            <a:ext cx="105918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4D6E6D-E048-8C4C-8FDD-B9B852F313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217600"/>
            <a:ext cx="7038975" cy="30052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63692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2ACCB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40905-B919-284E-9616-471A640EE8D0}"/>
              </a:ext>
            </a:extLst>
          </p:cNvPr>
          <p:cNvSpPr txBox="1"/>
          <p:nvPr userDrawn="1"/>
        </p:nvSpPr>
        <p:spPr>
          <a:xfrm>
            <a:off x="-805758" y="2381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784CE917-50A9-8447-86E7-2178E61079CB}"/>
              </a:ext>
            </a:extLst>
          </p:cNvPr>
          <p:cNvSpPr txBox="1">
            <a:spLocks/>
          </p:cNvSpPr>
          <p:nvPr userDrawn="1"/>
        </p:nvSpPr>
        <p:spPr>
          <a:xfrm>
            <a:off x="17991002" y="3085830"/>
            <a:ext cx="4870450" cy="3024684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E224E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rgbClr val="F79774"/>
              </a:buCl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E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 nummer 7 handler også om noe kjempeviktig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E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 gjør også punkt 8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E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neste punkt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E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mye som det aller siste punktet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E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Prøv å fordele punktene så jevnt som mulig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b-NO" dirty="0">
              <a:solidFill>
                <a:srgbClr val="0E22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b-NO" dirty="0">
              <a:solidFill>
                <a:srgbClr val="0E22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b-NO" b="1" dirty="0">
                <a:solidFill>
                  <a:srgbClr val="DD76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Kanskje du trenger å skrive en oppsummerende konklusjon av de punktene vi akkurat har snakket om?</a:t>
            </a:r>
          </a:p>
          <a:p>
            <a:endParaRPr lang="nb-N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lassholder for tittel 8">
            <a:extLst>
              <a:ext uri="{FF2B5EF4-FFF2-40B4-BE49-F238E27FC236}">
                <a16:creationId xmlns:a16="http://schemas.microsoft.com/office/drawing/2014/main" id="{848244B4-081C-1C49-B22C-176E52C7E7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49438"/>
            <a:ext cx="10723880" cy="7129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En side for når vi har mye å si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7115265-3AB3-7340-A990-86E90608F7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1573540"/>
            <a:ext cx="10723563" cy="9921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2">
            <a:extLst>
              <a:ext uri="{FF2B5EF4-FFF2-40B4-BE49-F238E27FC236}">
                <a16:creationId xmlns:a16="http://schemas.microsoft.com/office/drawing/2014/main" id="{67FD367D-A881-C84F-9164-B8684A959D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750394"/>
            <a:ext cx="5028446" cy="295329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2">
            <a:extLst>
              <a:ext uri="{FF2B5EF4-FFF2-40B4-BE49-F238E27FC236}">
                <a16:creationId xmlns:a16="http://schemas.microsoft.com/office/drawing/2014/main" id="{BBE9C004-6EFD-7D41-8AC2-8069C657409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23777" y="2750394"/>
            <a:ext cx="5028446" cy="295329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2940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40905-B919-284E-9616-471A640EE8D0}"/>
              </a:ext>
            </a:extLst>
          </p:cNvPr>
          <p:cNvSpPr txBox="1"/>
          <p:nvPr userDrawn="1"/>
        </p:nvSpPr>
        <p:spPr>
          <a:xfrm>
            <a:off x="-805758" y="2381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0D5A6430-F8F1-D24A-9B1D-85BBA4D4E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9439"/>
            <a:ext cx="8956040" cy="723762"/>
          </a:xfrm>
        </p:spPr>
        <p:txBody>
          <a:bodyPr anchor="t">
            <a:noAutofit/>
          </a:bodyPr>
          <a:lstStyle>
            <a:lvl1pPr>
              <a:defRPr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3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A309E-9F9C-2446-BB1B-0B1E87EF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8B23E9-B9A4-F548-8438-AC7195F0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2D88D5-91AD-D248-8ECD-0371C209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40905-B919-284E-9616-471A640EE8D0}"/>
              </a:ext>
            </a:extLst>
          </p:cNvPr>
          <p:cNvSpPr txBox="1"/>
          <p:nvPr userDrawn="1"/>
        </p:nvSpPr>
        <p:spPr>
          <a:xfrm>
            <a:off x="-805758" y="23810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882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E8288F-C521-5A41-9B1A-147778523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05C7BF-21BF-1A42-9854-B649E73D7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6B2511-F233-054A-9391-808BAA1CC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tittel 8">
            <a:extLst>
              <a:ext uri="{FF2B5EF4-FFF2-40B4-BE49-F238E27FC236}">
                <a16:creationId xmlns:a16="http://schemas.microsoft.com/office/drawing/2014/main" id="{E9900262-BCE4-2940-99E7-D1CBA7CF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9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DC71599-0C49-3546-B3CF-57810528039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114459" y="-2447234"/>
            <a:ext cx="4681054" cy="2159435"/>
          </a:xfrm>
          <a:prstGeom prst="rect">
            <a:avLst/>
          </a:prstGeom>
        </p:spPr>
      </p:pic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B5DF8E3-E6B7-B94A-8618-90C6F6911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75001"/>
            <a:ext cx="10515600" cy="4101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33588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82" r:id="rId2"/>
    <p:sldLayoutId id="2147483650" r:id="rId3"/>
    <p:sldLayoutId id="2147483671" r:id="rId4"/>
    <p:sldLayoutId id="2147483669" r:id="rId5"/>
    <p:sldLayoutId id="2147483649" r:id="rId6"/>
    <p:sldLayoutId id="2147483653" r:id="rId7"/>
    <p:sldLayoutId id="2147483670" r:id="rId8"/>
    <p:sldLayoutId id="2147483655" r:id="rId9"/>
    <p:sldLayoutId id="2147483683" r:id="rId10"/>
    <p:sldLayoutId id="2147483686" r:id="rId11"/>
    <p:sldLayoutId id="2147483687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0" i="0" kern="1200">
          <a:solidFill>
            <a:srgbClr val="0E224E"/>
          </a:solidFill>
          <a:latin typeface="Futura" panose="020B0602020204020303" pitchFamily="34" charset="-79"/>
          <a:ea typeface="+mj-ea"/>
          <a:cs typeface="Futura" panose="020B0602020204020303" pitchFamily="34" charset="-79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E8288F-C521-5A41-9B1A-147778523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B0B244C2-AC12-F446-AE43-F18F9880680C}" type="datetimeFigureOut">
              <a:rPr lang="nb-NO" smtClean="0"/>
              <a:pPr/>
              <a:t>30.01.2023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05C7BF-21BF-1A42-9854-B649E73D7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6B2511-F233-054A-9391-808BAA1CC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8CA88358-D4E8-FB46-B6CD-A619448B298A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BFB8851-19C7-4A43-87DB-134BBEE1D06F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114459" y="-2447234"/>
            <a:ext cx="4681054" cy="2159435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3E9F3A4-37B9-184A-AD63-96F59350A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983"/>
            <a:ext cx="10381343" cy="1071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6E3679-1A40-394F-98C3-55A1DA6AD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8399"/>
            <a:ext cx="10515600" cy="373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4205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4" r:id="rId2"/>
    <p:sldLayoutId id="2147483661" r:id="rId3"/>
    <p:sldLayoutId id="2147483675" r:id="rId4"/>
    <p:sldLayoutId id="2147483662" r:id="rId5"/>
    <p:sldLayoutId id="2147483676" r:id="rId6"/>
    <p:sldLayoutId id="2147483663" r:id="rId7"/>
    <p:sldLayoutId id="2147483677" r:id="rId8"/>
    <p:sldLayoutId id="2147483664" r:id="rId9"/>
    <p:sldLayoutId id="2147483678" r:id="rId10"/>
    <p:sldLayoutId id="2147483665" r:id="rId11"/>
    <p:sldLayoutId id="2147483679" r:id="rId12"/>
    <p:sldLayoutId id="2147483667" r:id="rId13"/>
    <p:sldLayoutId id="2147483680" r:id="rId14"/>
    <p:sldLayoutId id="2147483666" r:id="rId15"/>
    <p:sldLayoutId id="2147483681" r:id="rId16"/>
    <p:sldLayoutId id="2147483672" r:id="rId1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rgbClr val="0E224E"/>
          </a:solidFill>
          <a:latin typeface="Futura" panose="020B0602020204020303" pitchFamily="34" charset="-79"/>
          <a:ea typeface="+mj-ea"/>
          <a:cs typeface="Futura" panose="020B0602020204020303" pitchFamily="34" charset="-79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0.png"/><Relationship Id="rId5" Type="http://schemas.openxmlformats.org/officeDocument/2006/relationships/image" Target="../media/image35.sv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32.emf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>
            <a:extLst>
              <a:ext uri="{FF2B5EF4-FFF2-40B4-BE49-F238E27FC236}">
                <a16:creationId xmlns:a16="http://schemas.microsoft.com/office/drawing/2014/main" id="{EC904F7C-5FC4-3540-9401-4CC98D1E986B}"/>
              </a:ext>
            </a:extLst>
          </p:cNvPr>
          <p:cNvSpPr/>
          <p:nvPr/>
        </p:nvSpPr>
        <p:spPr>
          <a:xfrm>
            <a:off x="-280090" y="-104195"/>
            <a:ext cx="12595225" cy="6939280"/>
          </a:xfrm>
          <a:prstGeom prst="rect">
            <a:avLst/>
          </a:prstGeom>
          <a:solidFill>
            <a:srgbClr val="F4A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>
              <a:solidFill>
                <a:schemeClr val="bg2"/>
              </a:solidFill>
            </a:endParaRPr>
          </a:p>
        </p:txBody>
      </p:sp>
      <p:sp>
        <p:nvSpPr>
          <p:cNvPr id="20" name="Undertittel 7">
            <a:extLst>
              <a:ext uri="{FF2B5EF4-FFF2-40B4-BE49-F238E27FC236}">
                <a16:creationId xmlns:a16="http://schemas.microsoft.com/office/drawing/2014/main" id="{AE8D6579-9985-994E-B05D-630270723755}"/>
              </a:ext>
            </a:extLst>
          </p:cNvPr>
          <p:cNvSpPr txBox="1">
            <a:spLocks/>
          </p:cNvSpPr>
          <p:nvPr/>
        </p:nvSpPr>
        <p:spPr>
          <a:xfrm>
            <a:off x="90077" y="2254057"/>
            <a:ext cx="6872425" cy="2934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E22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2000" b="1" dirty="0">
              <a:solidFill>
                <a:schemeClr val="tx1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>
              <a:spcBef>
                <a:spcPts val="400"/>
              </a:spcBef>
            </a:pPr>
            <a:r>
              <a:rPr lang="nb-NO" sz="4400" b="1" dirty="0" smtClean="0">
                <a:solidFill>
                  <a:schemeClr val="tx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Mitt liv</a:t>
            </a:r>
          </a:p>
          <a:p>
            <a:pPr>
              <a:spcBef>
                <a:spcPts val="400"/>
              </a:spcBef>
            </a:pPr>
            <a:r>
              <a:rPr lang="nb-NO" sz="4400" b="1" dirty="0" smtClean="0">
                <a:solidFill>
                  <a:schemeClr val="tx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Hva er viktig for meg?</a:t>
            </a:r>
          </a:p>
          <a:p>
            <a:pPr>
              <a:spcBef>
                <a:spcPts val="400"/>
              </a:spcBef>
            </a:pPr>
            <a:r>
              <a:rPr lang="nb-NO" sz="4400" b="1" dirty="0" smtClean="0">
                <a:solidFill>
                  <a:schemeClr val="tx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Hva er viktig for oss?</a:t>
            </a:r>
          </a:p>
          <a:p>
            <a:pPr>
              <a:spcBef>
                <a:spcPts val="400"/>
              </a:spcBef>
            </a:pPr>
            <a:r>
              <a:rPr lang="nb-NO" sz="4400" b="1" dirty="0" smtClean="0">
                <a:solidFill>
                  <a:schemeClr val="tx1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endParaRPr lang="nb-NO" sz="4400" b="1" dirty="0">
              <a:solidFill>
                <a:schemeClr val="tx1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E5D6832-E577-B74F-A18D-93CB58E69072}"/>
              </a:ext>
            </a:extLst>
          </p:cNvPr>
          <p:cNvSpPr/>
          <p:nvPr/>
        </p:nvSpPr>
        <p:spPr>
          <a:xfrm>
            <a:off x="-484877" y="1371600"/>
            <a:ext cx="6502400" cy="64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DD6638F6-2147-2D4E-8A89-C132925407D2}"/>
              </a:ext>
            </a:extLst>
          </p:cNvPr>
          <p:cNvSpPr txBox="1"/>
          <p:nvPr/>
        </p:nvSpPr>
        <p:spPr>
          <a:xfrm>
            <a:off x="841420" y="1485278"/>
            <a:ext cx="495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accent6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TIL </a:t>
            </a:r>
            <a:r>
              <a:rPr lang="nb-NO" sz="2400" dirty="0" smtClean="0">
                <a:solidFill>
                  <a:schemeClr val="accent6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FAMILIEN</a:t>
            </a:r>
            <a:endParaRPr lang="nb-NO" sz="2400" dirty="0">
              <a:solidFill>
                <a:schemeClr val="accent6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7D22E8-3260-A045-8A4F-18D087C45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658" y="844252"/>
            <a:ext cx="5042386" cy="5042386"/>
          </a:xfrm>
          <a:prstGeom prst="rect">
            <a:avLst/>
          </a:prstGeom>
        </p:spPr>
      </p:pic>
      <p:pic>
        <p:nvPicPr>
          <p:cNvPr id="49" name="Bilde 48">
            <a:extLst>
              <a:ext uri="{FF2B5EF4-FFF2-40B4-BE49-F238E27FC236}">
                <a16:creationId xmlns:a16="http://schemas.microsoft.com/office/drawing/2014/main" id="{6C178368-CE03-7741-A927-4490E7973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6880" y="2982665"/>
            <a:ext cx="2026319" cy="2934339"/>
          </a:xfrm>
          <a:prstGeom prst="rect">
            <a:avLst/>
          </a:prstGeom>
        </p:spPr>
      </p:pic>
      <p:sp>
        <p:nvSpPr>
          <p:cNvPr id="9" name="TekstSylinder 29">
            <a:extLst>
              <a:ext uri="{FF2B5EF4-FFF2-40B4-BE49-F238E27FC236}">
                <a16:creationId xmlns:a16="http://schemas.microsoft.com/office/drawing/2014/main" id="{B6E08BF2-A71D-D04B-B410-2D22953B5CBA}"/>
              </a:ext>
            </a:extLst>
          </p:cNvPr>
          <p:cNvSpPr txBox="1"/>
          <p:nvPr/>
        </p:nvSpPr>
        <p:spPr>
          <a:xfrm>
            <a:off x="139233" y="5571279"/>
            <a:ext cx="6242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i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Kartleggingsverktøy</a:t>
            </a:r>
            <a:r>
              <a:rPr lang="nb-NO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, Revidert </a:t>
            </a:r>
            <a:r>
              <a:rPr lang="nb-NO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30. </a:t>
            </a:r>
            <a:r>
              <a:rPr lang="nb-NO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Janua</a:t>
            </a:r>
            <a:r>
              <a:rPr lang="nb-NO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 2023</a:t>
            </a:r>
            <a:endParaRPr lang="nb-NO" dirty="0" smtClean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algn="l"/>
            <a:endParaRPr lang="nb-NO" dirty="0" smtClean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algn="l"/>
            <a:r>
              <a:rPr lang="nb-NO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Flekkefjord kommune</a:t>
            </a:r>
          </a:p>
          <a:p>
            <a:pPr algn="l"/>
            <a:endParaRPr lang="nb-NO" dirty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1164519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eforklaring formet som et rektangel 12">
            <a:extLst>
              <a:ext uri="{FF2B5EF4-FFF2-40B4-BE49-F238E27FC236}">
                <a16:creationId xmlns:a16="http://schemas.microsoft.com/office/drawing/2014/main" id="{CFF3C1B1-B8A8-8C42-B495-A1BB9396272D}"/>
              </a:ext>
            </a:extLst>
          </p:cNvPr>
          <p:cNvSpPr/>
          <p:nvPr/>
        </p:nvSpPr>
        <p:spPr>
          <a:xfrm>
            <a:off x="622329" y="1140032"/>
            <a:ext cx="5443312" cy="4976989"/>
          </a:xfrm>
          <a:prstGeom prst="wedgeRectCallout">
            <a:avLst>
              <a:gd fmla="val 31362" name="adj1"/>
              <a:gd fmla="val 34851" name="adj2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22" name="Bildeforklaring formet som et rektangel 12">
            <a:extLst>
              <a:ext uri="{FF2B5EF4-FFF2-40B4-BE49-F238E27FC236}">
                <a16:creationId xmlns:a16="http://schemas.microsoft.com/office/drawing/2014/main" id="{CF5B6FD5-9B3C-C548-9CF2-3C30CB0EFD19}"/>
              </a:ext>
            </a:extLst>
          </p:cNvPr>
          <p:cNvSpPr/>
          <p:nvPr/>
        </p:nvSpPr>
        <p:spPr>
          <a:xfrm>
            <a:off x="6236520" y="1233471"/>
            <a:ext cx="5426015" cy="4883549"/>
          </a:xfrm>
          <a:prstGeom prst="wedgeRectCallout">
            <a:avLst>
              <a:gd fmla="val 31362" name="adj1"/>
              <a:gd fmla="val 34851" name="adj2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just"/>
            <a:endParaRPr dirty="0" lang="nb-NO" sz="1200">
              <a:solidFill>
                <a:srgbClr val="0E224C"/>
              </a:solidFill>
              <a:latin typeface="Futura Medium"/>
              <a:cs charset="-79" panose="020B0602020204020303" pitchFamily="34" typeface="Futura Medium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4F37B57-FE37-444A-AF8D-E120F6CE0FDE}"/>
              </a:ext>
            </a:extLst>
          </p:cNvPr>
          <p:cNvSpPr/>
          <p:nvPr/>
        </p:nvSpPr>
        <p:spPr>
          <a:xfrm>
            <a:off x="12449772" y="1301875"/>
            <a:ext cx="45719" cy="4585130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21" name="TekstSylinder 14">
            <a:extLst>
              <a:ext uri="{FF2B5EF4-FFF2-40B4-BE49-F238E27FC236}">
                <a16:creationId xmlns:a16="http://schemas.microsoft.com/office/drawing/2014/main" id="{FBDB066F-ED5B-7C42-926A-C91E083CB9F3}"/>
              </a:ext>
            </a:extLst>
          </p:cNvPr>
          <p:cNvSpPr txBox="1"/>
          <p:nvPr/>
        </p:nvSpPr>
        <p:spPr>
          <a:xfrm>
            <a:off x="622328" y="332258"/>
            <a:ext cx="4541562" cy="276999"/>
          </a:xfrm>
          <a:prstGeom prst="rect">
            <a:avLst/>
          </a:prstGeom>
          <a:noFill/>
        </p:spPr>
        <p:txBody>
          <a:bodyPr anchor="t" bIns="45720" lIns="91440" rIns="91440" rtlCol="0" tIns="45720" wrap="square">
            <a:spAutoFit/>
          </a:bodyPr>
          <a:lstStyle/>
          <a:p>
            <a:r>
              <a:rPr b="1" dirty="0" lang="nb-NO" smtClean="0" sz="12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7: Hvilke tjenester og tilbud har dere i dag? Kryss av. </a:t>
            </a:r>
            <a:r>
              <a:rPr dirty="0" lang="nb-NO" smtClean="0" sz="12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 </a:t>
            </a:r>
            <a:endParaRPr dirty="0" lang="nb-NO" sz="1200">
              <a:solidFill>
                <a:srgbClr val="0E224E"/>
              </a:solidFill>
              <a:latin charset="-79" panose="020B0602020204020303" pitchFamily="34" typeface="Futura"/>
              <a:cs typeface="Futur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1D5A5E-5682-9942-A22E-2A7B8D3324DF}"/>
              </a:ext>
            </a:extLst>
          </p:cNvPr>
          <p:cNvSpPr/>
          <p:nvPr/>
        </p:nvSpPr>
        <p:spPr>
          <a:xfrm>
            <a:off x="622329" y="1115724"/>
            <a:ext cx="5460609" cy="507879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D00405-091D-D640-9800-E38D1013EB86}"/>
              </a:ext>
            </a:extLst>
          </p:cNvPr>
          <p:cNvSpPr/>
          <p:nvPr/>
        </p:nvSpPr>
        <p:spPr>
          <a:xfrm>
            <a:off x="6236521" y="1113204"/>
            <a:ext cx="5460609" cy="507879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920D4F3-92BC-B24D-B6E8-799A9DAA99C6}"/>
              </a:ext>
            </a:extLst>
          </p:cNvPr>
          <p:cNvSpPr/>
          <p:nvPr/>
        </p:nvSpPr>
        <p:spPr>
          <a:xfrm>
            <a:off x="11394650" y="122726"/>
            <a:ext cx="597422" cy="597422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9DF1D6-C38F-CD44-AAD3-1D9F5D18EEE9}"/>
              </a:ext>
            </a:extLst>
          </p:cNvPr>
          <p:cNvSpPr/>
          <p:nvPr/>
        </p:nvSpPr>
        <p:spPr>
          <a:xfrm>
            <a:off x="11467732" y="296347"/>
            <a:ext cx="1702707" cy="276999"/>
          </a:xfrm>
          <a:prstGeom prst="rect">
            <a:avLst/>
          </a:prstGeom>
        </p:spPr>
        <p:txBody>
          <a:bodyPr anchor="t" bIns="45720" lIns="91440" rIns="91440" tIns="45720" wrap="square">
            <a:spAutoFit/>
          </a:bodyPr>
          <a:lstStyle/>
          <a:p>
            <a:r>
              <a:rPr b="1" dirty="0" lang="nb-NO" sz="1200">
                <a:latin charset="-79" panose="020B0602020204020303" pitchFamily="34" typeface="Futura"/>
                <a:cs charset="-79" panose="020B0602020204020303" pitchFamily="34" typeface="Futura"/>
              </a:rPr>
              <a:t>s.10</a:t>
            </a:r>
            <a:endParaRPr b="1" dirty="0" lang="nb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36" name="TekstSylinder 14">
            <a:extLst>
              <a:ext uri="{FF2B5EF4-FFF2-40B4-BE49-F238E27FC236}">
                <a16:creationId xmlns:a16="http://schemas.microsoft.com/office/drawing/2014/main" id="{7D6D956C-C653-A44D-9EFA-21CA5D6C8D83}"/>
              </a:ext>
            </a:extLst>
          </p:cNvPr>
          <p:cNvSpPr txBox="1"/>
          <p:nvPr/>
        </p:nvSpPr>
        <p:spPr>
          <a:xfrm>
            <a:off x="1012775" y="1497875"/>
            <a:ext cx="4436508" cy="4524315"/>
          </a:xfrm>
          <a:prstGeom prst="rect">
            <a:avLst/>
          </a:prstGeom>
          <a:noFill/>
        </p:spPr>
        <p:txBody>
          <a:bodyPr anchor="t" bIns="45720" lIns="91440" rIns="91440" rtlCol="0" tIns="4572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lang="nb-NO" smtClean="0" sz="1200">
                <a:latin charset="-79" panose="020B0602020204020303" pitchFamily="34" typeface="Futura Medium"/>
                <a:cs charset="-79" panose="020B0602020204020303" pitchFamily="34" typeface="Futura Medium"/>
              </a:rPr>
              <a:t>Fastlege</a:t>
            </a:r>
          </a:p>
          <a:p>
            <a:pPr>
              <a:lnSpc>
                <a:spcPct val="150000"/>
              </a:lnSpc>
            </a:pPr>
            <a:r>
              <a:rPr dirty="0" lang="nb-NO" smtClean="0" sz="1200">
                <a:latin charset="-79" panose="020B0602020204020303" pitchFamily="34" typeface="Futura Medium"/>
                <a:cs charset="-79" panose="020B0602020204020303" pitchFamily="34" typeface="Futura Medium"/>
              </a:rPr>
              <a:t>Koordinator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Individuell plan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Hjemmesykepleie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Helsesykepleier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BPA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Avlastning, støttekontakt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err="1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Fysio</a:t>
            </a: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- og ergoterapitjenesten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err="1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Spesialpedag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Logoped  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Barnepsykolog  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Assistent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Barnehage/skole/ SFO andre tjenester.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PPT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err="1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Statped</a:t>
            </a:r>
            <a:endParaRPr dirty="0" lang="nb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Transport t/r skole</a:t>
            </a:r>
          </a:p>
        </p:txBody>
      </p:sp>
      <p:sp>
        <p:nvSpPr>
          <p:cNvPr id="37" name="TekstSylinder 14">
            <a:extLst>
              <a:ext uri="{FF2B5EF4-FFF2-40B4-BE49-F238E27FC236}">
                <a16:creationId xmlns:a16="http://schemas.microsoft.com/office/drawing/2014/main" id="{5D5C401A-266A-B54C-89AF-27DDEA7AEE46}"/>
              </a:ext>
            </a:extLst>
          </p:cNvPr>
          <p:cNvSpPr txBox="1"/>
          <p:nvPr/>
        </p:nvSpPr>
        <p:spPr>
          <a:xfrm>
            <a:off x="7026214" y="1639112"/>
            <a:ext cx="4670916" cy="4985980"/>
          </a:xfrm>
          <a:prstGeom prst="rect">
            <a:avLst/>
          </a:prstGeom>
          <a:noFill/>
        </p:spPr>
        <p:txBody>
          <a:bodyPr anchor="t" bIns="45720" lIns="91440" rIns="91440" rtlCol="0" tIns="4572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NAV Hjelpestønad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NAV Grunnstønad</a:t>
            </a: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NAV </a:t>
            </a:r>
            <a:r>
              <a:rPr dirty="0" lang="nb-NO" smtClean="0" sz="1200">
                <a:latin charset="-79" panose="020B0602020204020303" pitchFamily="34" typeface="Futura Medium"/>
                <a:cs charset="-79" panose="020B0602020204020303" pitchFamily="34" typeface="Futura Medium"/>
              </a:rPr>
              <a:t>Omsorgsstønad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NAV hjelpemiddelsentralen/ </a:t>
            </a:r>
            <a:r>
              <a:rPr dirty="0" lang="nb-NO" smtClean="0" sz="1200">
                <a:latin charset="-79" panose="020B0602020204020303" pitchFamily="34" typeface="Futura Medium"/>
                <a:cs charset="-79" panose="020B0602020204020303" pitchFamily="34" typeface="Futura Medium"/>
              </a:rPr>
              <a:t>hjelpemiddelformidling/ </a:t>
            </a: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bolig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NAV hjelpemiddelsentralen – bilformidling / tilrettelagt bil</a:t>
            </a:r>
            <a:b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</a:br>
            <a:r>
              <a:rPr dirty="0" lang="nb-NO" smtClean="0" sz="1200">
                <a:latin charset="-79" panose="020B0602020204020303" pitchFamily="34" typeface="Futura Medium"/>
                <a:cs charset="-79" panose="020B0602020204020303" pitchFamily="34" typeface="Futura Medium"/>
              </a:rPr>
              <a:t>Velferdsteknologikoordinator</a:t>
            </a:r>
            <a:endParaRPr dirty="0" lang="nb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mtClean="0" sz="1200">
                <a:latin charset="-79" panose="020B0602020204020303" pitchFamily="34" typeface="Futura Medium"/>
                <a:cs charset="-79" panose="020B0602020204020303" pitchFamily="34" typeface="Futura Medium"/>
              </a:rPr>
              <a:t>Syn-/ hørsel kontakt</a:t>
            </a:r>
          </a:p>
          <a:p>
            <a:pPr>
              <a:lnSpc>
                <a:spcPct val="150000"/>
              </a:lnSpc>
            </a:pPr>
            <a:r>
              <a:rPr dirty="0" lang="nb-NO" smtClean="0" sz="1200">
                <a:latin charset="-79" panose="020B0602020204020303" pitchFamily="34" typeface="Futura Medium"/>
                <a:cs charset="-79" panose="020B0602020204020303" pitchFamily="34" typeface="Futura Medium"/>
              </a:rPr>
              <a:t>Sykehus</a:t>
            </a:r>
          </a:p>
          <a:p>
            <a:pPr>
              <a:lnSpc>
                <a:spcPct val="150000"/>
              </a:lnSpc>
            </a:pPr>
            <a:r>
              <a:rPr dirty="0" lang="nb-NO" smtClean="0" sz="1200">
                <a:latin charset="-79" panose="020B0602020204020303" pitchFamily="34" typeface="Futura Medium"/>
                <a:cs charset="-79" panose="020B0602020204020303" pitchFamily="34" typeface="Futura Medium"/>
              </a:rPr>
              <a:t>Spesialisthelsetjenesten- </a:t>
            </a: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HABU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Spesialisthelsetjenesten- Spiseteam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Spesialisthelsetjenesten- ABUP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Spesialisthelsetjenesten- </a:t>
            </a:r>
            <a:r>
              <a:rPr dirty="0" err="1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Frambu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Spesialisthelsetjenesten- Sunnaas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Spesialisthelsetjenesten- spesialsykehuset for epilepsi (SSE)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Familiesenter/ familierådgiver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r>
              <a:rPr dirty="0" lang="nb-NO" sz="1200">
                <a:latin charset="-79" panose="020B0602020204020303" pitchFamily="34" typeface="Futura Medium"/>
                <a:cs charset="-79" panose="020B0602020204020303" pitchFamily="34" typeface="Futura Medium"/>
              </a:rPr>
              <a:t>Barnevern</a:t>
            </a:r>
            <a:endParaRPr dirty="0" lang="en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pPr>
              <a:lnSpc>
                <a:spcPct val="150000"/>
              </a:lnSpc>
            </a:pPr>
            <a:endParaRPr dirty="0" lang="nb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  <a:p>
            <a:endParaRPr dirty="0" lang="nb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B54959F-918A-FE4F-BD38-16AD8C67B784}"/>
              </a:ext>
            </a:extLst>
          </p:cNvPr>
          <p:cNvGrpSpPr/>
          <p:nvPr/>
        </p:nvGrpSpPr>
        <p:grpSpPr>
          <a:xfrm>
            <a:off x="5148527" y="29886"/>
            <a:ext cx="1949211" cy="2069597"/>
            <a:chOff x="4748438" y="2376279"/>
            <a:chExt cx="2634407" cy="279711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1A45EC8-BD55-A848-A719-E2EE749D56F7}"/>
                </a:ext>
              </a:extLst>
            </p:cNvPr>
            <p:cNvSpPr/>
            <p:nvPr/>
          </p:nvSpPr>
          <p:spPr>
            <a:xfrm>
              <a:off x="4748438" y="2538983"/>
              <a:ext cx="2634407" cy="2634407"/>
            </a:xfrm>
            <a:prstGeom prst="ellipse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rtlCol="0"/>
            <a:lstStyle/>
            <a:p>
              <a:pPr algn="ctr"/>
              <a:endParaRPr lang="x-none"/>
            </a:p>
          </p:txBody>
        </p:sp>
        <p:pic>
          <p:nvPicPr>
            <p:cNvPr id="40" name="Bilde 5">
              <a:extLst>
                <a:ext uri="{FF2B5EF4-FFF2-40B4-BE49-F238E27FC236}">
                  <a16:creationId xmlns:a16="http://schemas.microsoft.com/office/drawing/2014/main" id="{88D06528-BE38-A241-86DE-4E977F87E0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" r="49"/>
            <a:stretch/>
          </p:blipFill>
          <p:spPr>
            <a:xfrm>
              <a:off x="4915605" y="2376279"/>
              <a:ext cx="2387996" cy="2323885"/>
            </a:xfrm>
            <a:prstGeom prst="rect">
              <a:avLst/>
            </a:prstGeom>
          </p:spPr>
        </p:pic>
        <p:pic>
          <p:nvPicPr>
            <p:cNvPr id="41" name="Bilde 6">
              <a:extLst>
                <a:ext uri="{FF2B5EF4-FFF2-40B4-BE49-F238E27FC236}">
                  <a16:creationId xmlns:a16="http://schemas.microsoft.com/office/drawing/2014/main" id="{36C1F8CA-5034-7F4D-8D4D-0F4C5389B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5505360" y="3466698"/>
              <a:ext cx="495633" cy="1469610"/>
            </a:xfrm>
            <a:prstGeom prst="rect">
              <a:avLst/>
            </a:prstGeom>
          </p:spPr>
        </p:pic>
        <p:pic>
          <p:nvPicPr>
            <p:cNvPr id="42" name="Bilde 4">
              <a:extLst>
                <a:ext uri="{FF2B5EF4-FFF2-40B4-BE49-F238E27FC236}">
                  <a16:creationId xmlns:a16="http://schemas.microsoft.com/office/drawing/2014/main" id="{B7D442FB-925D-DB48-ACD0-98ECE4FAF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38610" y="3449864"/>
              <a:ext cx="566739" cy="1475884"/>
            </a:xfrm>
            <a:prstGeom prst="rect">
              <a:avLst/>
            </a:prstGeom>
          </p:spPr>
        </p:pic>
        <p:pic>
          <p:nvPicPr>
            <p:cNvPr id="43" name="Bilde 9">
              <a:extLst>
                <a:ext uri="{FF2B5EF4-FFF2-40B4-BE49-F238E27FC236}">
                  <a16:creationId xmlns:a16="http://schemas.microsoft.com/office/drawing/2014/main" id="{10D1A968-2049-964E-8137-F8118EF5F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5975338" y="4024485"/>
              <a:ext cx="369628" cy="1042405"/>
            </a:xfrm>
            <a:prstGeom prst="rect">
              <a:avLst/>
            </a:prstGeom>
          </p:spPr>
        </p:pic>
        <p:pic>
          <p:nvPicPr>
            <p:cNvPr id="44" name="Bilde 83">
              <a:extLst>
                <a:ext uri="{FF2B5EF4-FFF2-40B4-BE49-F238E27FC236}">
                  <a16:creationId xmlns:a16="http://schemas.microsoft.com/office/drawing/2014/main" id="{D29166D0-347E-B648-A9D1-BE49914E4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669062" y="2669138"/>
              <a:ext cx="793157" cy="793157"/>
            </a:xfrm>
            <a:prstGeom prst="rect">
              <a:avLst/>
            </a:prstGeom>
          </p:spPr>
        </p:pic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92CC4F3D-6A76-5346-95E0-B2D51B9C691F}"/>
              </a:ext>
            </a:extLst>
          </p:cNvPr>
          <p:cNvSpPr/>
          <p:nvPr/>
        </p:nvSpPr>
        <p:spPr>
          <a:xfrm>
            <a:off x="808223" y="5452331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3F27520-87CE-6346-B820-C16B314932F4}"/>
              </a:ext>
            </a:extLst>
          </p:cNvPr>
          <p:cNvSpPr/>
          <p:nvPr/>
        </p:nvSpPr>
        <p:spPr>
          <a:xfrm>
            <a:off x="820081" y="5172733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0583BAC-06C0-C842-8E30-9A4913B9B724}"/>
              </a:ext>
            </a:extLst>
          </p:cNvPr>
          <p:cNvSpPr/>
          <p:nvPr/>
        </p:nvSpPr>
        <p:spPr>
          <a:xfrm>
            <a:off x="808223" y="4917048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6FE0FA7-938A-DC48-B547-DB002E97B468}"/>
              </a:ext>
            </a:extLst>
          </p:cNvPr>
          <p:cNvSpPr/>
          <p:nvPr/>
        </p:nvSpPr>
        <p:spPr>
          <a:xfrm>
            <a:off x="812624" y="4666867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BCF8EBA-A565-AC4A-826C-FEEE8198963C}"/>
              </a:ext>
            </a:extLst>
          </p:cNvPr>
          <p:cNvSpPr/>
          <p:nvPr/>
        </p:nvSpPr>
        <p:spPr>
          <a:xfrm>
            <a:off x="820081" y="4399642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14B393-A714-6944-9B44-1EC26CA5C809}"/>
              </a:ext>
            </a:extLst>
          </p:cNvPr>
          <p:cNvSpPr/>
          <p:nvPr/>
        </p:nvSpPr>
        <p:spPr>
          <a:xfrm>
            <a:off x="820081" y="4101702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02A6CB6-571E-E54D-ADBC-731CEA7C6111}"/>
              </a:ext>
            </a:extLst>
          </p:cNvPr>
          <p:cNvSpPr/>
          <p:nvPr/>
        </p:nvSpPr>
        <p:spPr>
          <a:xfrm>
            <a:off x="812624" y="3851214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AEC236-1546-AB47-A42B-E53C2802BE3F}"/>
              </a:ext>
            </a:extLst>
          </p:cNvPr>
          <p:cNvSpPr/>
          <p:nvPr/>
        </p:nvSpPr>
        <p:spPr>
          <a:xfrm>
            <a:off x="805011" y="3572448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83A78FF-7597-EC4E-984A-DFC928EF81A8}"/>
              </a:ext>
            </a:extLst>
          </p:cNvPr>
          <p:cNvSpPr/>
          <p:nvPr/>
        </p:nvSpPr>
        <p:spPr>
          <a:xfrm>
            <a:off x="820081" y="3283272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BDE009C-F05F-CF4F-9DCB-23EE73D245EB}"/>
              </a:ext>
            </a:extLst>
          </p:cNvPr>
          <p:cNvSpPr/>
          <p:nvPr/>
        </p:nvSpPr>
        <p:spPr>
          <a:xfrm>
            <a:off x="817878" y="2997450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779EBD6-0368-9F4C-A501-23293BF1B131}"/>
              </a:ext>
            </a:extLst>
          </p:cNvPr>
          <p:cNvSpPr/>
          <p:nvPr/>
        </p:nvSpPr>
        <p:spPr>
          <a:xfrm>
            <a:off x="808223" y="2745254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F58723-B05D-A24E-B8B2-96291340C194}"/>
              </a:ext>
            </a:extLst>
          </p:cNvPr>
          <p:cNvSpPr/>
          <p:nvPr/>
        </p:nvSpPr>
        <p:spPr>
          <a:xfrm>
            <a:off x="817879" y="2460584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1970DA3-8233-6743-B387-3552E1BB9223}"/>
              </a:ext>
            </a:extLst>
          </p:cNvPr>
          <p:cNvSpPr/>
          <p:nvPr/>
        </p:nvSpPr>
        <p:spPr>
          <a:xfrm>
            <a:off x="820081" y="2179020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DF25891-B07D-734D-BCE1-72F144D30AC2}"/>
              </a:ext>
            </a:extLst>
          </p:cNvPr>
          <p:cNvSpPr/>
          <p:nvPr/>
        </p:nvSpPr>
        <p:spPr>
          <a:xfrm>
            <a:off x="817879" y="1871775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42505A1-DDE4-6F4F-848F-495CEAF1005B}"/>
              </a:ext>
            </a:extLst>
          </p:cNvPr>
          <p:cNvSpPr/>
          <p:nvPr/>
        </p:nvSpPr>
        <p:spPr>
          <a:xfrm>
            <a:off x="6852878" y="3144585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2EE701B-EFD7-5C41-8D83-9FF6155061EC}"/>
              </a:ext>
            </a:extLst>
          </p:cNvPr>
          <p:cNvSpPr/>
          <p:nvPr/>
        </p:nvSpPr>
        <p:spPr>
          <a:xfrm>
            <a:off x="6830657" y="2316287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901DF9A-24B8-7746-B06D-6AB6221938B1}"/>
              </a:ext>
            </a:extLst>
          </p:cNvPr>
          <p:cNvSpPr/>
          <p:nvPr/>
        </p:nvSpPr>
        <p:spPr>
          <a:xfrm>
            <a:off x="6825996" y="2038139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FF3CD48-093E-C245-B490-2D6F3E924225}"/>
              </a:ext>
            </a:extLst>
          </p:cNvPr>
          <p:cNvSpPr/>
          <p:nvPr/>
        </p:nvSpPr>
        <p:spPr>
          <a:xfrm>
            <a:off x="6830657" y="1768618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AF7C849-C24A-1D4A-9D19-CAF48C400A84}"/>
              </a:ext>
            </a:extLst>
          </p:cNvPr>
          <p:cNvSpPr/>
          <p:nvPr/>
        </p:nvSpPr>
        <p:spPr>
          <a:xfrm>
            <a:off x="6887096" y="5095025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802776A-4B0A-4C4D-A575-B254D466FF80}"/>
              </a:ext>
            </a:extLst>
          </p:cNvPr>
          <p:cNvSpPr/>
          <p:nvPr/>
        </p:nvSpPr>
        <p:spPr>
          <a:xfrm>
            <a:off x="6887096" y="4784170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D3027A6-612A-FE47-8250-0465B83B7F43}"/>
              </a:ext>
            </a:extLst>
          </p:cNvPr>
          <p:cNvSpPr/>
          <p:nvPr/>
        </p:nvSpPr>
        <p:spPr>
          <a:xfrm>
            <a:off x="6879394" y="4548269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AB24276-D5BF-D14B-91E7-452778FA9689}"/>
              </a:ext>
            </a:extLst>
          </p:cNvPr>
          <p:cNvSpPr/>
          <p:nvPr/>
        </p:nvSpPr>
        <p:spPr>
          <a:xfrm>
            <a:off x="6852877" y="3450620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FEF0DF9-B103-D347-AA76-839C8CB1D638}"/>
              </a:ext>
            </a:extLst>
          </p:cNvPr>
          <p:cNvSpPr/>
          <p:nvPr/>
        </p:nvSpPr>
        <p:spPr>
          <a:xfrm>
            <a:off x="6870686" y="4246471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3DEDEA-45E9-114D-B090-F431CD0EA3AD}"/>
              </a:ext>
            </a:extLst>
          </p:cNvPr>
          <p:cNvSpPr/>
          <p:nvPr/>
        </p:nvSpPr>
        <p:spPr>
          <a:xfrm>
            <a:off x="6873482" y="3925587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CE0FD40-62E6-C747-9914-A54B8A8A81A7}"/>
              </a:ext>
            </a:extLst>
          </p:cNvPr>
          <p:cNvSpPr/>
          <p:nvPr/>
        </p:nvSpPr>
        <p:spPr>
          <a:xfrm>
            <a:off x="6882788" y="5647924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BDEF043-CE0F-4641-ADB7-E69A3798FFEB}"/>
              </a:ext>
            </a:extLst>
          </p:cNvPr>
          <p:cNvSpPr/>
          <p:nvPr/>
        </p:nvSpPr>
        <p:spPr>
          <a:xfrm>
            <a:off x="6882788" y="5359002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A28093-8E8C-DF4A-BB6F-58D0BD552D9C}"/>
              </a:ext>
            </a:extLst>
          </p:cNvPr>
          <p:cNvSpPr/>
          <p:nvPr/>
        </p:nvSpPr>
        <p:spPr>
          <a:xfrm>
            <a:off x="986087" y="5910825"/>
            <a:ext cx="7262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dirty="0" lang="nb-NO" sz="1400">
                <a:solidFill>
                  <a:schemeClr val="accent5">
                    <a:lumMod val="90000"/>
                  </a:schemeClr>
                </a:solidFill>
                <a:latin charset="-79" panose="020B0602020204020303" pitchFamily="34" typeface="Futura Medium"/>
                <a:cs charset="-79" panose="020B0602020204020303" pitchFamily="34" typeface="Futura Medium"/>
              </a:rPr>
              <a:t>Annet:</a:t>
            </a:r>
            <a:endParaRPr dirty="0" lang="en-NO" sz="1400">
              <a:solidFill>
                <a:schemeClr val="accent5">
                  <a:lumMod val="90000"/>
                </a:schemeClr>
              </a:solidFill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7B8DA0F-704A-844E-85BE-6A3E982006AA}"/>
              </a:ext>
            </a:extLst>
          </p:cNvPr>
          <p:cNvSpPr/>
          <p:nvPr/>
        </p:nvSpPr>
        <p:spPr>
          <a:xfrm>
            <a:off x="6870686" y="3719805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936A9B6-C106-F648-B1A5-90989FE40831}"/>
              </a:ext>
            </a:extLst>
          </p:cNvPr>
          <p:cNvSpPr/>
          <p:nvPr/>
        </p:nvSpPr>
        <p:spPr>
          <a:xfrm>
            <a:off x="820081" y="5725377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76" name="Rectangle 73">
            <a:extLst>
              <a:ext uri="{FF2B5EF4-FFF2-40B4-BE49-F238E27FC236}">
                <a16:creationId xmlns:a16="http://schemas.microsoft.com/office/drawing/2014/main" id="{8CE0FD40-62E6-C747-9914-A54B8A8A81A7}"/>
              </a:ext>
            </a:extLst>
          </p:cNvPr>
          <p:cNvSpPr/>
          <p:nvPr/>
        </p:nvSpPr>
        <p:spPr>
          <a:xfrm>
            <a:off x="6883040" y="5911935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77" name="Rectangle 60">
            <a:extLst>
              <a:ext uri="{FF2B5EF4-FFF2-40B4-BE49-F238E27FC236}">
                <a16:creationId xmlns:a16="http://schemas.microsoft.com/office/drawing/2014/main" id="{EDF25891-B07D-734D-BCE1-72F144D30AC2}"/>
              </a:ext>
            </a:extLst>
          </p:cNvPr>
          <p:cNvSpPr/>
          <p:nvPr/>
        </p:nvSpPr>
        <p:spPr>
          <a:xfrm>
            <a:off x="832559" y="1633234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78" name="Rectangle 62">
            <a:extLst>
              <a:ext uri="{FF2B5EF4-FFF2-40B4-BE49-F238E27FC236}">
                <a16:creationId xmlns:a16="http://schemas.microsoft.com/office/drawing/2014/main" id="{342505A1-DDE4-6F4F-848F-495CEAF1005B}"/>
              </a:ext>
            </a:extLst>
          </p:cNvPr>
          <p:cNvSpPr/>
          <p:nvPr/>
        </p:nvSpPr>
        <p:spPr>
          <a:xfrm>
            <a:off x="6830658" y="2592037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51" name="Rectangle 62">
            <a:extLst>
              <a:ext uri="{FF2B5EF4-FFF2-40B4-BE49-F238E27FC236}">
                <a16:creationId xmlns:a16="http://schemas.microsoft.com/office/drawing/2014/main" id="{342505A1-DDE4-6F4F-848F-495CEAF1005B}"/>
              </a:ext>
            </a:extLst>
          </p:cNvPr>
          <p:cNvSpPr/>
          <p:nvPr/>
        </p:nvSpPr>
        <p:spPr>
          <a:xfrm>
            <a:off x="6843293" y="2848872"/>
            <a:ext cx="165623" cy="11859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72372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FE3E04C1-9074-E748-B371-F1162DCC30F0}"/>
              </a:ext>
            </a:extLst>
          </p:cNvPr>
          <p:cNvSpPr/>
          <p:nvPr/>
        </p:nvSpPr>
        <p:spPr>
          <a:xfrm>
            <a:off x="358890" y="2112635"/>
            <a:ext cx="5654631" cy="4285017"/>
          </a:xfrm>
          <a:prstGeom prst="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accent6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EC0C1C-8133-A546-B4FA-55F1FBDC2FE5}"/>
              </a:ext>
            </a:extLst>
          </p:cNvPr>
          <p:cNvSpPr/>
          <p:nvPr/>
        </p:nvSpPr>
        <p:spPr>
          <a:xfrm>
            <a:off x="461366" y="2589998"/>
            <a:ext cx="36153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Hva er vanskelig i hverdagen og hva er de «tunge løftene» og prosessene?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4C7E3E3-343F-1441-B925-B46F65905A2D}"/>
              </a:ext>
            </a:extLst>
          </p:cNvPr>
          <p:cNvSpPr/>
          <p:nvPr/>
        </p:nvSpPr>
        <p:spPr>
          <a:xfrm>
            <a:off x="499640" y="3866541"/>
            <a:ext cx="24634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>
                <a:solidFill>
                  <a:srgbClr val="DD7693"/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 </a:t>
            </a:r>
            <a:r>
              <a:rPr lang="nb-NO" sz="1200" i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Hva oppleves som tidssluk?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A0831B9-FF72-3943-9A6D-0EBE3BA464E6}"/>
              </a:ext>
            </a:extLst>
          </p:cNvPr>
          <p:cNvSpPr/>
          <p:nvPr/>
        </p:nvSpPr>
        <p:spPr>
          <a:xfrm>
            <a:off x="488316" y="5127468"/>
            <a:ext cx="24634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>
                <a:solidFill>
                  <a:srgbClr val="DD7693"/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 </a:t>
            </a:r>
            <a:r>
              <a:rPr lang="nb-NO" sz="1200" i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Hva nedprioriteres i dag?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97A4357-14D1-5945-B737-F0AD534D9937}"/>
              </a:ext>
            </a:extLst>
          </p:cNvPr>
          <p:cNvSpPr/>
          <p:nvPr/>
        </p:nvSpPr>
        <p:spPr>
          <a:xfrm>
            <a:off x="348936" y="1884995"/>
            <a:ext cx="5664585" cy="632572"/>
          </a:xfrm>
          <a:prstGeom prst="rect">
            <a:avLst/>
          </a:prstGeom>
          <a:solidFill>
            <a:schemeClr val="accent5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D31A2FC-ACCE-0C4D-80B3-92AF33AF7C80}"/>
              </a:ext>
            </a:extLst>
          </p:cNvPr>
          <p:cNvSpPr/>
          <p:nvPr/>
        </p:nvSpPr>
        <p:spPr>
          <a:xfrm>
            <a:off x="841600" y="2052494"/>
            <a:ext cx="44873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Refleksjonsspørsmål – Utfordringer for barnet og familien?</a:t>
            </a:r>
            <a:endParaRPr lang="nb-NO" sz="1200" dirty="0">
              <a:latin typeface="Futura" panose="020B0602020204020303" pitchFamily="34" charset="-79"/>
              <a:cs typeface="Futura"/>
            </a:endParaRPr>
          </a:p>
        </p:txBody>
      </p:sp>
      <p:pic>
        <p:nvPicPr>
          <p:cNvPr id="52" name="Bilde 53">
            <a:extLst>
              <a:ext uri="{FF2B5EF4-FFF2-40B4-BE49-F238E27FC236}">
                <a16:creationId xmlns:a16="http://schemas.microsoft.com/office/drawing/2014/main" id="{F9FA7CDF-DFCA-9A46-B7FE-B483615F0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514" y="1978507"/>
            <a:ext cx="438159" cy="438159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B13CFEAD-3CBF-6A4A-95F0-FA0B9C16EEAA}"/>
              </a:ext>
            </a:extLst>
          </p:cNvPr>
          <p:cNvSpPr/>
          <p:nvPr/>
        </p:nvSpPr>
        <p:spPr>
          <a:xfrm>
            <a:off x="6338739" y="1865672"/>
            <a:ext cx="5654631" cy="4531980"/>
          </a:xfrm>
          <a:prstGeom prst="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accent6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D5CA93E-042A-B548-8603-A566119C9759}"/>
              </a:ext>
            </a:extLst>
          </p:cNvPr>
          <p:cNvSpPr/>
          <p:nvPr/>
        </p:nvSpPr>
        <p:spPr>
          <a:xfrm>
            <a:off x="6509798" y="2580831"/>
            <a:ext cx="2463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Hva ønsker dere å beholde i hverdagen?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217887E-AFAF-A545-BBF0-B2D6AD224D8D}"/>
              </a:ext>
            </a:extLst>
          </p:cNvPr>
          <p:cNvSpPr/>
          <p:nvPr/>
        </p:nvSpPr>
        <p:spPr>
          <a:xfrm>
            <a:off x="6548344" y="5231354"/>
            <a:ext cx="24634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Hva fungerer godt i hverdagen?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B226599-8127-3A44-A1EE-13813B66D658}"/>
              </a:ext>
            </a:extLst>
          </p:cNvPr>
          <p:cNvSpPr/>
          <p:nvPr/>
        </p:nvSpPr>
        <p:spPr>
          <a:xfrm>
            <a:off x="6473111" y="3951648"/>
            <a:ext cx="24634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>
                <a:solidFill>
                  <a:srgbClr val="DD7693"/>
                </a:solidFill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 </a:t>
            </a:r>
            <a:r>
              <a:rPr lang="nb-NO" sz="1200" i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Hva ønsker dere mer av?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64" name="TekstSylinder 14">
            <a:extLst>
              <a:ext uri="{FF2B5EF4-FFF2-40B4-BE49-F238E27FC236}">
                <a16:creationId xmlns:a16="http://schemas.microsoft.com/office/drawing/2014/main" id="{389FE722-2DC5-9B41-A964-BBF90A453171}"/>
              </a:ext>
            </a:extLst>
          </p:cNvPr>
          <p:cNvSpPr txBox="1"/>
          <p:nvPr/>
        </p:nvSpPr>
        <p:spPr>
          <a:xfrm>
            <a:off x="271656" y="362858"/>
            <a:ext cx="36219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8: Inspirasjons ark </a:t>
            </a:r>
            <a:endParaRPr lang="nb-NO" sz="1200" b="1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  <a:p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Er det vanskelig å fylle ut barnets </a:t>
            </a:r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og familiens behov (de to sirklene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)? </a:t>
            </a:r>
          </a:p>
          <a:p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Skriv </a:t>
            </a:r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kort om hva dere opplever er det mest utfordrende i hverdagen, og hva som er positive opplevelser dere ønsker å beholde.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E7E6993-44CE-904B-913D-19009345046C}"/>
              </a:ext>
            </a:extLst>
          </p:cNvPr>
          <p:cNvSpPr/>
          <p:nvPr/>
        </p:nvSpPr>
        <p:spPr>
          <a:xfrm>
            <a:off x="6338739" y="1853310"/>
            <a:ext cx="5654631" cy="645774"/>
          </a:xfrm>
          <a:prstGeom prst="rect">
            <a:avLst/>
          </a:prstGeom>
          <a:solidFill>
            <a:schemeClr val="accent4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6" name="Bilde 33">
            <a:extLst>
              <a:ext uri="{FF2B5EF4-FFF2-40B4-BE49-F238E27FC236}">
                <a16:creationId xmlns:a16="http://schemas.microsoft.com/office/drawing/2014/main" id="{13432EE7-735C-AD40-A510-4FA213F7B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1039" y="1990723"/>
            <a:ext cx="437356" cy="43735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5A30703-37C3-8A43-9AA8-7F6CB5D66474}"/>
              </a:ext>
            </a:extLst>
          </p:cNvPr>
          <p:cNvSpPr/>
          <p:nvPr/>
        </p:nvSpPr>
        <p:spPr>
          <a:xfrm>
            <a:off x="7042987" y="2036905"/>
            <a:ext cx="48263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i="1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Refleksjonsspørsmål – Positive erfaringer for barnet og familien?</a:t>
            </a:r>
            <a:endParaRPr lang="nb-NO" sz="1200" dirty="0"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70" name="Bildeforklaring formet som et rektangel 12">
            <a:extLst>
              <a:ext uri="{FF2B5EF4-FFF2-40B4-BE49-F238E27FC236}">
                <a16:creationId xmlns:a16="http://schemas.microsoft.com/office/drawing/2014/main" id="{2252CFD2-61B9-6240-8255-2ED9577C7163}"/>
              </a:ext>
            </a:extLst>
          </p:cNvPr>
          <p:cNvSpPr/>
          <p:nvPr/>
        </p:nvSpPr>
        <p:spPr>
          <a:xfrm rot="16200000">
            <a:off x="5507176" y="-964878"/>
            <a:ext cx="1537869" cy="3716974"/>
          </a:xfrm>
          <a:prstGeom prst="wedgeRectCallout">
            <a:avLst>
              <a:gd name="adj1" fmla="val -30406"/>
              <a:gd name="adj2" fmla="val 46030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1" name="Triangle 70">
            <a:extLst>
              <a:ext uri="{FF2B5EF4-FFF2-40B4-BE49-F238E27FC236}">
                <a16:creationId xmlns:a16="http://schemas.microsoft.com/office/drawing/2014/main" id="{32EA487A-7C0E-504C-8ACF-7C617C3B9A1B}"/>
              </a:ext>
            </a:extLst>
          </p:cNvPr>
          <p:cNvSpPr/>
          <p:nvPr/>
        </p:nvSpPr>
        <p:spPr>
          <a:xfrm rot="10800000">
            <a:off x="6006714" y="1568932"/>
            <a:ext cx="451859" cy="295488"/>
          </a:xfrm>
          <a:prstGeom prst="triangl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678CFC5-4806-CF44-8B93-368FB5BA4F4F}"/>
              </a:ext>
            </a:extLst>
          </p:cNvPr>
          <p:cNvGrpSpPr/>
          <p:nvPr/>
        </p:nvGrpSpPr>
        <p:grpSpPr>
          <a:xfrm>
            <a:off x="6414069" y="217698"/>
            <a:ext cx="1437201" cy="1343476"/>
            <a:chOff x="3295084" y="807581"/>
            <a:chExt cx="5918845" cy="5532879"/>
          </a:xfrm>
        </p:grpSpPr>
        <p:sp>
          <p:nvSpPr>
            <p:cNvPr id="73" name="TekstSylinder 14">
              <a:extLst>
                <a:ext uri="{FF2B5EF4-FFF2-40B4-BE49-F238E27FC236}">
                  <a16:creationId xmlns:a16="http://schemas.microsoft.com/office/drawing/2014/main" id="{151FF501-F07E-B74A-9151-EB5849EEB326}"/>
                </a:ext>
              </a:extLst>
            </p:cNvPr>
            <p:cNvSpPr txBox="1"/>
            <p:nvPr/>
          </p:nvSpPr>
          <p:spPr>
            <a:xfrm>
              <a:off x="7713664" y="2290124"/>
              <a:ext cx="1147454" cy="37661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8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JOBB</a:t>
              </a:r>
            </a:p>
          </p:txBody>
        </p:sp>
        <p:sp>
          <p:nvSpPr>
            <p:cNvPr id="74" name="TekstSylinder 14">
              <a:extLst>
                <a:ext uri="{FF2B5EF4-FFF2-40B4-BE49-F238E27FC236}">
                  <a16:creationId xmlns:a16="http://schemas.microsoft.com/office/drawing/2014/main" id="{F8F33BF1-07A8-974F-BB29-40A44A7AC1B8}"/>
                </a:ext>
              </a:extLst>
            </p:cNvPr>
            <p:cNvSpPr txBox="1"/>
            <p:nvPr/>
          </p:nvSpPr>
          <p:spPr>
            <a:xfrm>
              <a:off x="7848568" y="3511764"/>
              <a:ext cx="1365361" cy="82266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endParaRPr lang="nb-NO" sz="8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0AEBA1C-4F9B-4C43-9F24-CA33FF9C8EC0}"/>
                </a:ext>
              </a:extLst>
            </p:cNvPr>
            <p:cNvSpPr/>
            <p:nvPr/>
          </p:nvSpPr>
          <p:spPr>
            <a:xfrm>
              <a:off x="3295084" y="807581"/>
              <a:ext cx="5532880" cy="5532879"/>
            </a:xfrm>
            <a:prstGeom prst="ellipse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x-none" sz="600" dirty="0"/>
                <a:t>c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0A3E714B-D6BB-804E-885B-5DFDEBC8E123}"/>
                </a:ext>
              </a:extLst>
            </p:cNvPr>
            <p:cNvSpPr/>
            <p:nvPr/>
          </p:nvSpPr>
          <p:spPr>
            <a:xfrm>
              <a:off x="4265022" y="1765436"/>
              <a:ext cx="3620761" cy="3620762"/>
            </a:xfrm>
            <a:prstGeom prst="ellipse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x-none" sz="800" dirty="0"/>
                <a:t>c</a:t>
              </a:r>
            </a:p>
          </p:txBody>
        </p:sp>
        <p:pic>
          <p:nvPicPr>
            <p:cNvPr id="77" name="Bilde 21">
              <a:extLst>
                <a:ext uri="{FF2B5EF4-FFF2-40B4-BE49-F238E27FC236}">
                  <a16:creationId xmlns:a16="http://schemas.microsoft.com/office/drawing/2014/main" id="{B0F3F521-27C1-A84B-B01A-3676AFDEC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09409" y="2611023"/>
              <a:ext cx="1059154" cy="1374985"/>
            </a:xfrm>
            <a:prstGeom prst="rect">
              <a:avLst/>
            </a:prstGeom>
          </p:spPr>
        </p:pic>
        <p:sp>
          <p:nvSpPr>
            <p:cNvPr id="78" name="TekstSylinder 14">
              <a:extLst>
                <a:ext uri="{FF2B5EF4-FFF2-40B4-BE49-F238E27FC236}">
                  <a16:creationId xmlns:a16="http://schemas.microsoft.com/office/drawing/2014/main" id="{9F342FFD-A960-B94D-9BFB-163D6C71004D}"/>
                </a:ext>
              </a:extLst>
            </p:cNvPr>
            <p:cNvSpPr txBox="1"/>
            <p:nvPr/>
          </p:nvSpPr>
          <p:spPr>
            <a:xfrm>
              <a:off x="4069452" y="3629288"/>
              <a:ext cx="4301431" cy="141027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/>
              </a:r>
              <a:b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FAMILIENS</a:t>
              </a:r>
              <a:b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BEHOV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9DDC220-E1F0-B44D-BC1B-DB148D40D9AC}"/>
                </a:ext>
              </a:extLst>
            </p:cNvPr>
            <p:cNvSpPr/>
            <p:nvPr/>
          </p:nvSpPr>
          <p:spPr>
            <a:xfrm>
              <a:off x="6050281" y="811172"/>
              <a:ext cx="73166" cy="953394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647B4B0-A638-5E41-A1F3-DD890773892F}"/>
                </a:ext>
              </a:extLst>
            </p:cNvPr>
            <p:cNvSpPr/>
            <p:nvPr/>
          </p:nvSpPr>
          <p:spPr>
            <a:xfrm>
              <a:off x="6050283" y="5386198"/>
              <a:ext cx="73165" cy="95426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89D131A-FE3C-A543-8515-EE8CA84C051C}"/>
                </a:ext>
              </a:extLst>
            </p:cNvPr>
            <p:cNvSpPr/>
            <p:nvPr/>
          </p:nvSpPr>
          <p:spPr>
            <a:xfrm rot="6392553">
              <a:off x="3815763" y="2451941"/>
              <a:ext cx="77328" cy="96993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C1DD967-B2F8-0C49-B890-4B0F712F8E11}"/>
                </a:ext>
              </a:extLst>
            </p:cNvPr>
            <p:cNvSpPr/>
            <p:nvPr/>
          </p:nvSpPr>
          <p:spPr>
            <a:xfrm rot="3900402">
              <a:off x="3930870" y="3996244"/>
              <a:ext cx="70780" cy="974646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B1A8068-A7E6-044F-80A4-B1DAE5E7F4D1}"/>
                </a:ext>
              </a:extLst>
            </p:cNvPr>
            <p:cNvSpPr/>
            <p:nvPr/>
          </p:nvSpPr>
          <p:spPr>
            <a:xfrm rot="8228316">
              <a:off x="4630004" y="1278059"/>
              <a:ext cx="77328" cy="96993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320621D-966C-7347-9215-36FF1D54AF4F}"/>
                </a:ext>
              </a:extLst>
            </p:cNvPr>
            <p:cNvSpPr/>
            <p:nvPr/>
          </p:nvSpPr>
          <p:spPr>
            <a:xfrm rot="2438866">
              <a:off x="4757278" y="4978263"/>
              <a:ext cx="70780" cy="974646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98815537-4140-B74D-8E06-DB5570499296}"/>
                </a:ext>
              </a:extLst>
            </p:cNvPr>
            <p:cNvGrpSpPr/>
            <p:nvPr/>
          </p:nvGrpSpPr>
          <p:grpSpPr>
            <a:xfrm flipH="1">
              <a:off x="7324426" y="1280150"/>
              <a:ext cx="1458600" cy="4674850"/>
              <a:chOff x="3521858" y="1430459"/>
              <a:chExt cx="1458600" cy="4674850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D6BC5C5D-8610-B340-BD32-D35596085C6B}"/>
                  </a:ext>
                </a:extLst>
              </p:cNvPr>
              <p:cNvSpPr/>
              <p:nvPr/>
            </p:nvSpPr>
            <p:spPr>
              <a:xfrm rot="6392553">
                <a:off x="3968163" y="2604341"/>
                <a:ext cx="77328" cy="969938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sz="800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2B7C4182-0CA2-5444-8B99-6BE834F718AA}"/>
                  </a:ext>
                </a:extLst>
              </p:cNvPr>
              <p:cNvSpPr/>
              <p:nvPr/>
            </p:nvSpPr>
            <p:spPr>
              <a:xfrm rot="3900402">
                <a:off x="4083270" y="4148644"/>
                <a:ext cx="70780" cy="974646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sz="800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C766708-C731-DA4F-9408-F36073C0B2FE}"/>
                  </a:ext>
                </a:extLst>
              </p:cNvPr>
              <p:cNvSpPr/>
              <p:nvPr/>
            </p:nvSpPr>
            <p:spPr>
              <a:xfrm rot="8228316">
                <a:off x="4782404" y="1430459"/>
                <a:ext cx="77328" cy="969938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sz="80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01054171-2F7F-2147-9084-B0F9057E8C93}"/>
                  </a:ext>
                </a:extLst>
              </p:cNvPr>
              <p:cNvSpPr/>
              <p:nvPr/>
            </p:nvSpPr>
            <p:spPr>
              <a:xfrm rot="2438866">
                <a:off x="4909678" y="5130663"/>
                <a:ext cx="70780" cy="974646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sz="800"/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2DBCCD4-38C7-8541-89C5-79E7B5D66E5C}"/>
              </a:ext>
            </a:extLst>
          </p:cNvPr>
          <p:cNvGrpSpPr/>
          <p:nvPr/>
        </p:nvGrpSpPr>
        <p:grpSpPr>
          <a:xfrm>
            <a:off x="4765448" y="219957"/>
            <a:ext cx="1402995" cy="1402996"/>
            <a:chOff x="3295085" y="807580"/>
            <a:chExt cx="5532880" cy="553288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80616E07-3032-1A4D-985D-8907530B167E}"/>
                </a:ext>
              </a:extLst>
            </p:cNvPr>
            <p:cNvSpPr/>
            <p:nvPr/>
          </p:nvSpPr>
          <p:spPr>
            <a:xfrm>
              <a:off x="3295085" y="807580"/>
              <a:ext cx="5532880" cy="5532880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x-none" sz="800" dirty="0"/>
                <a:t>c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B66EFA5E-E018-9549-BC1F-594E7F90B650}"/>
                </a:ext>
              </a:extLst>
            </p:cNvPr>
            <p:cNvSpPr/>
            <p:nvPr/>
          </p:nvSpPr>
          <p:spPr>
            <a:xfrm>
              <a:off x="4265023" y="1765435"/>
              <a:ext cx="3620762" cy="3620762"/>
            </a:xfrm>
            <a:prstGeom prst="ellipse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 dirty="0"/>
            </a:p>
          </p:txBody>
        </p:sp>
        <p:sp>
          <p:nvSpPr>
            <p:cNvPr id="93" name="TekstSylinder 14">
              <a:extLst>
                <a:ext uri="{FF2B5EF4-FFF2-40B4-BE49-F238E27FC236}">
                  <a16:creationId xmlns:a16="http://schemas.microsoft.com/office/drawing/2014/main" id="{BDE0AE95-2A7E-B848-A367-04A61F002EE0}"/>
                </a:ext>
              </a:extLst>
            </p:cNvPr>
            <p:cNvSpPr txBox="1"/>
            <p:nvPr/>
          </p:nvSpPr>
          <p:spPr>
            <a:xfrm>
              <a:off x="4536274" y="3574018"/>
              <a:ext cx="3157187" cy="145198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/>
              </a:r>
              <a:b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BARNETS</a:t>
              </a:r>
              <a:b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600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BEHOV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6FE2457B-BE57-6044-9F9C-B2DCD9284A00}"/>
                </a:ext>
              </a:extLst>
            </p:cNvPr>
            <p:cNvSpPr/>
            <p:nvPr/>
          </p:nvSpPr>
          <p:spPr>
            <a:xfrm>
              <a:off x="6050281" y="811172"/>
              <a:ext cx="73166" cy="9533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ED33C79F-D599-4043-9F02-3F29A2328E78}"/>
                </a:ext>
              </a:extLst>
            </p:cNvPr>
            <p:cNvSpPr/>
            <p:nvPr/>
          </p:nvSpPr>
          <p:spPr>
            <a:xfrm>
              <a:off x="6050281" y="5386198"/>
              <a:ext cx="73166" cy="9542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B513CEB-6460-834F-9A60-A5C5939BE87D}"/>
                </a:ext>
              </a:extLst>
            </p:cNvPr>
            <p:cNvSpPr/>
            <p:nvPr/>
          </p:nvSpPr>
          <p:spPr>
            <a:xfrm rot="6392553">
              <a:off x="3815763" y="2451941"/>
              <a:ext cx="77328" cy="9699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5CF5CD5-AB73-7E4C-AE95-156689EDE190}"/>
                </a:ext>
              </a:extLst>
            </p:cNvPr>
            <p:cNvSpPr/>
            <p:nvPr/>
          </p:nvSpPr>
          <p:spPr>
            <a:xfrm rot="3900402">
              <a:off x="3930870" y="3996244"/>
              <a:ext cx="70780" cy="9746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5F71E4DF-EBDB-0F4D-8970-B5B21A5F1F49}"/>
                </a:ext>
              </a:extLst>
            </p:cNvPr>
            <p:cNvSpPr/>
            <p:nvPr/>
          </p:nvSpPr>
          <p:spPr>
            <a:xfrm rot="8228316">
              <a:off x="4630004" y="1278059"/>
              <a:ext cx="77328" cy="9699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060C855-338F-B14E-AA1E-2B1A1571BE89}"/>
                </a:ext>
              </a:extLst>
            </p:cNvPr>
            <p:cNvSpPr/>
            <p:nvPr/>
          </p:nvSpPr>
          <p:spPr>
            <a:xfrm rot="2438866">
              <a:off x="4757278" y="4978263"/>
              <a:ext cx="70780" cy="9746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800"/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C4EC64D4-0253-A048-A8CD-B57B6801AA54}"/>
                </a:ext>
              </a:extLst>
            </p:cNvPr>
            <p:cNvGrpSpPr/>
            <p:nvPr/>
          </p:nvGrpSpPr>
          <p:grpSpPr>
            <a:xfrm flipH="1">
              <a:off x="7324426" y="1280150"/>
              <a:ext cx="1458600" cy="4674850"/>
              <a:chOff x="3521858" y="1430459"/>
              <a:chExt cx="1458600" cy="4674850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54953E67-1AFA-534D-BC12-E56AA07BD9ED}"/>
                  </a:ext>
                </a:extLst>
              </p:cNvPr>
              <p:cNvSpPr/>
              <p:nvPr/>
            </p:nvSpPr>
            <p:spPr>
              <a:xfrm rot="6392553">
                <a:off x="3968163" y="2604341"/>
                <a:ext cx="77328" cy="96993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sz="800"/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67E7D69A-B09B-E446-A1EA-CBCCF9657249}"/>
                  </a:ext>
                </a:extLst>
              </p:cNvPr>
              <p:cNvSpPr/>
              <p:nvPr/>
            </p:nvSpPr>
            <p:spPr>
              <a:xfrm rot="3900402">
                <a:off x="4083270" y="4148644"/>
                <a:ext cx="70780" cy="97464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sz="800"/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D4768F6D-3353-2447-91E8-C989A4E293CC}"/>
                  </a:ext>
                </a:extLst>
              </p:cNvPr>
              <p:cNvSpPr/>
              <p:nvPr/>
            </p:nvSpPr>
            <p:spPr>
              <a:xfrm rot="8228316">
                <a:off x="4782404" y="1430459"/>
                <a:ext cx="77328" cy="96993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sz="800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7DAE0817-BCC4-544E-97B4-954A1F82810B}"/>
                  </a:ext>
                </a:extLst>
              </p:cNvPr>
              <p:cNvSpPr/>
              <p:nvPr/>
            </p:nvSpPr>
            <p:spPr>
              <a:xfrm rot="2438866">
                <a:off x="4909678" y="5130663"/>
                <a:ext cx="70780" cy="97464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sz="800" dirty="0"/>
              </a:p>
            </p:txBody>
          </p:sp>
        </p:grpSp>
        <p:pic>
          <p:nvPicPr>
            <p:cNvPr id="154" name="Bilde 41">
              <a:extLst>
                <a:ext uri="{FF2B5EF4-FFF2-40B4-BE49-F238E27FC236}">
                  <a16:creationId xmlns:a16="http://schemas.microsoft.com/office/drawing/2014/main" id="{F96F798A-181F-E242-A625-C7D39B741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5872314" y="2573134"/>
              <a:ext cx="500766" cy="1412233"/>
            </a:xfrm>
            <a:prstGeom prst="rect">
              <a:avLst/>
            </a:prstGeom>
          </p:spPr>
        </p:pic>
      </p:grpSp>
      <p:sp>
        <p:nvSpPr>
          <p:cNvPr id="163" name="Oval 162">
            <a:extLst>
              <a:ext uri="{FF2B5EF4-FFF2-40B4-BE49-F238E27FC236}">
                <a16:creationId xmlns:a16="http://schemas.microsoft.com/office/drawing/2014/main" id="{634441C3-E32B-3943-A768-0F4744B0AE8D}"/>
              </a:ext>
            </a:extLst>
          </p:cNvPr>
          <p:cNvSpPr/>
          <p:nvPr/>
        </p:nvSpPr>
        <p:spPr>
          <a:xfrm>
            <a:off x="11451767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C4E4795-93FF-594D-95F2-E5B3467B9F04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s.11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9599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Takk for at dere tok tid til å reflektere om deres behov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15585"/>
          </a:xfrm>
          <a:solidFill>
            <a:schemeClr val="accent2"/>
          </a:solidFill>
        </p:spPr>
        <p:txBody>
          <a:bodyPr/>
          <a:lstStyle/>
          <a:p>
            <a:r>
              <a:rPr lang="nb-NO" dirty="0" smtClean="0"/>
              <a:t>Er det noe dere lurer på?</a:t>
            </a:r>
          </a:p>
          <a:p>
            <a:r>
              <a:rPr lang="nb-NO" dirty="0" smtClean="0"/>
              <a:t>Ta gjerne kontakt:</a:t>
            </a:r>
          </a:p>
          <a:p>
            <a:r>
              <a:rPr lang="nb-NO" dirty="0" smtClean="0"/>
              <a:t>Navn: ___________________</a:t>
            </a:r>
          </a:p>
          <a:p>
            <a:r>
              <a:rPr lang="nb-NO" dirty="0" err="1" smtClean="0"/>
              <a:t>Tlf</a:t>
            </a:r>
            <a:r>
              <a:rPr lang="nb-NO" dirty="0" smtClean="0"/>
              <a:t> </a:t>
            </a:r>
            <a:r>
              <a:rPr lang="nb-NO" dirty="0" err="1" smtClean="0"/>
              <a:t>nr</a:t>
            </a:r>
            <a:r>
              <a:rPr lang="nb-NO" dirty="0" smtClean="0"/>
              <a:t>: ___________________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6531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14">
            <a:extLst>
              <a:ext uri="{FF2B5EF4-FFF2-40B4-BE49-F238E27FC236}">
                <a16:creationId xmlns:a16="http://schemas.microsoft.com/office/drawing/2014/main" id="{3B78DA8C-7B48-554A-8099-D9216B1D923E}"/>
              </a:ext>
            </a:extLst>
          </p:cNvPr>
          <p:cNvSpPr txBox="1"/>
          <p:nvPr/>
        </p:nvSpPr>
        <p:spPr>
          <a:xfrm>
            <a:off x="2343130" y="855721"/>
            <a:ext cx="251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36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Tjenester</a:t>
            </a:r>
            <a:endParaRPr lang="nb-NO" sz="3600" b="1" dirty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6" name="Plassholder for tekst 15">
            <a:extLst>
              <a:ext uri="{FF2B5EF4-FFF2-40B4-BE49-F238E27FC236}">
                <a16:creationId xmlns:a16="http://schemas.microsoft.com/office/drawing/2014/main" id="{4C9CB278-321A-3046-BFFF-699651BB4F4E}"/>
              </a:ext>
            </a:extLst>
          </p:cNvPr>
          <p:cNvSpPr txBox="1">
            <a:spLocks/>
          </p:cNvSpPr>
          <p:nvPr/>
        </p:nvSpPr>
        <p:spPr>
          <a:xfrm>
            <a:off x="1117028" y="2085786"/>
            <a:ext cx="5154814" cy="45513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4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1.Kartlegging </a:t>
            </a:r>
            <a:r>
              <a:rPr lang="nb-NO" sz="1400" b="1" dirty="0">
                <a:latin typeface="Futura" panose="020B0602020204020303" pitchFamily="34" charset="-79"/>
                <a:cs typeface="Futura" panose="020B0602020204020303" pitchFamily="34" charset="-79"/>
              </a:rPr>
              <a:t>av familiens og barnets behov</a:t>
            </a:r>
            <a:br>
              <a:rPr lang="nb-NO" sz="1400" b="1" dirty="0">
                <a:latin typeface="Futura" panose="020B0602020204020303" pitchFamily="34" charset="-79"/>
                <a:cs typeface="Futura" panose="020B0602020204020303" pitchFamily="34" charset="-79"/>
              </a:rPr>
            </a:br>
            <a:r>
              <a:rPr lang="nb-NO" sz="1400" dirty="0">
                <a:latin typeface="Futura Medium" panose="020B0602020204020303" pitchFamily="34" charset="-79"/>
                <a:ea typeface="Calibri" panose="020F0502020204030204" pitchFamily="34" charset="0"/>
                <a:cs typeface="Futura Medium"/>
              </a:rPr>
              <a:t>Vi ønsker å forstå bedre hva dere som familie har behov for og hvordan vi kan best hjelpe dere som familie. </a:t>
            </a:r>
            <a:r>
              <a:rPr lang="nb-NO" sz="1400" dirty="0">
                <a:latin typeface="Futura Medium" panose="020B0602020204020303" pitchFamily="34" charset="-79"/>
                <a:ea typeface="Calibri" panose="020F0502020204030204" pitchFamily="34" charset="0"/>
                <a:cs typeface="Futura Medium" panose="020B0602020204020303" pitchFamily="34" charset="-79"/>
              </a:rPr>
              <a:t>H</a:t>
            </a:r>
            <a:r>
              <a:rPr lang="nb-NO" sz="1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vor er det skoen trykker, og hvor kan man prioritere om å få hjelp, og ikke minst hva drømmer dere om? </a:t>
            </a:r>
            <a:r>
              <a:rPr lang="nb-NO" sz="1400" dirty="0">
                <a:latin typeface="Futura Medium" panose="020B0602020204020303" pitchFamily="34" charset="-79"/>
                <a:ea typeface="Calibri" panose="020F0502020204030204" pitchFamily="34" charset="0"/>
                <a:cs typeface="Futura Medium"/>
              </a:rPr>
              <a:t>Vi ønsker at dere ser på livet deres med nye øyne og tenker utenfor boksen. Vi er opptatt av de generelle behovene og ønskene i livet deres, og ikke kun det som er knyttet direkte til ivaretakelse av barnet.</a:t>
            </a:r>
          </a:p>
          <a:p>
            <a:pPr>
              <a:lnSpc>
                <a:spcPct val="120000"/>
              </a:lnSpc>
            </a:pPr>
            <a:r>
              <a:rPr lang="nb-NO" sz="1400" dirty="0">
                <a:latin typeface="Futura Medium" panose="020B0602020204020303" pitchFamily="34" charset="-79"/>
                <a:ea typeface="Calibri" panose="020F0502020204030204" pitchFamily="34" charset="0"/>
                <a:cs typeface="Futura Medium"/>
              </a:rPr>
              <a:t>Før møtet med tjenestene er det fint om dere setter dere ned og går gjennom oppgavene på de neste sidene slik at dere har et utgangspunkt for dialogen i møte med tjenestene. Hvor mye dere fyller inn på forhånd kan dere bestemme selv. </a:t>
            </a:r>
            <a:endParaRPr lang="nb-NO" sz="1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endParaRPr lang="nb-NO" sz="16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CF07DA6-DA1B-A84A-9C84-2DA313A84D6F}"/>
              </a:ext>
            </a:extLst>
          </p:cNvPr>
          <p:cNvSpPr/>
          <p:nvPr/>
        </p:nvSpPr>
        <p:spPr>
          <a:xfrm>
            <a:off x="1117028" y="635008"/>
            <a:ext cx="934849" cy="934849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2062BB-80F6-204C-95B7-A6C63453D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309" y="819703"/>
            <a:ext cx="321566" cy="5138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3F11C43-63BD-3544-AEE5-20FED22176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3054" y="802155"/>
            <a:ext cx="539173" cy="63731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BF980F2-2CF6-DA4A-AE58-621DA3E38FB8}"/>
              </a:ext>
            </a:extLst>
          </p:cNvPr>
          <p:cNvSpPr/>
          <p:nvPr/>
        </p:nvSpPr>
        <p:spPr>
          <a:xfrm>
            <a:off x="1180804" y="334498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>
                <a:latin typeface="Futura" panose="020B0602020204020303" pitchFamily="34" charset="-79"/>
                <a:cs typeface="Futura" panose="020B0602020204020303" pitchFamily="34" charset="-79"/>
              </a:rPr>
              <a:t>MØTE </a:t>
            </a:r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1-2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AA31E89-2E9A-9F48-8E39-5B978087F121}"/>
              </a:ext>
            </a:extLst>
          </p:cNvPr>
          <p:cNvSpPr/>
          <p:nvPr/>
        </p:nvSpPr>
        <p:spPr>
          <a:xfrm>
            <a:off x="11394650" y="122726"/>
            <a:ext cx="597422" cy="597422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D18CB9-77CE-5D49-9C64-FF6F8D8F45BA}"/>
              </a:ext>
            </a:extLst>
          </p:cNvPr>
          <p:cNvSpPr/>
          <p:nvPr/>
        </p:nvSpPr>
        <p:spPr>
          <a:xfrm>
            <a:off x="11467732" y="296347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s.13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3" name="Plassholder for tekst 15">
            <a:extLst>
              <a:ext uri="{FF2B5EF4-FFF2-40B4-BE49-F238E27FC236}">
                <a16:creationId xmlns:a16="http://schemas.microsoft.com/office/drawing/2014/main" id="{307AF7F5-6FCD-9C44-A0AD-923EA4E5C72F}"/>
              </a:ext>
            </a:extLst>
          </p:cNvPr>
          <p:cNvSpPr txBox="1">
            <a:spLocks/>
          </p:cNvSpPr>
          <p:nvPr/>
        </p:nvSpPr>
        <p:spPr>
          <a:xfrm>
            <a:off x="6787180" y="2085786"/>
            <a:ext cx="4680551" cy="46494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200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2. </a:t>
            </a:r>
            <a:r>
              <a:rPr lang="nb-NO" sz="1400" b="1" dirty="0" err="1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Samskape</a:t>
            </a:r>
            <a:r>
              <a:rPr lang="nb-NO" sz="14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lang="nb-NO" sz="1400" b="1" dirty="0" err="1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tjenestilbud</a:t>
            </a:r>
            <a:endParaRPr lang="nb-NO" sz="1400" b="1" dirty="0" smtClean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nb-NO" sz="1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MÅL: Familien presenterer sine behov og prioriteringer til tverrfagligteamet. </a:t>
            </a:r>
            <a:endParaRPr lang="nb-NO" sz="1400" dirty="0" smtClean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nb-NO" sz="14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Workshop om mulige tilbud hvor alle deltakere kan komme med innspill.</a:t>
            </a:r>
            <a:endParaRPr lang="nb-NO" sz="14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nb-NO" sz="14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Avklare veien videre: plan for at familien kan nå sine mål, utforming av tjenester i  samarbeide med tverrfagligteamet. </a:t>
            </a:r>
          </a:p>
          <a:p>
            <a:r>
              <a:rPr lang="nb-NO" sz="14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endParaRPr lang="nb-NO" sz="14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848FA3-1E5B-7442-A7F1-EE452F9763BB}"/>
              </a:ext>
            </a:extLst>
          </p:cNvPr>
          <p:cNvSpPr/>
          <p:nvPr/>
        </p:nvSpPr>
        <p:spPr>
          <a:xfrm>
            <a:off x="-235161" y="-110016"/>
            <a:ext cx="846667" cy="696801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76A6FC-02FF-3F4E-985E-14CA5816754B}"/>
              </a:ext>
            </a:extLst>
          </p:cNvPr>
          <p:cNvSpPr/>
          <p:nvPr/>
        </p:nvSpPr>
        <p:spPr>
          <a:xfrm rot="16200000">
            <a:off x="-1996383" y="3189326"/>
            <a:ext cx="4577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/>
              <a:t>REFLEKSJON OG FORBREDELSE TIL FAMIILIENE</a:t>
            </a:r>
            <a:endParaRPr lang="x-none" dirty="0"/>
          </a:p>
        </p:txBody>
      </p:sp>
      <p:sp>
        <p:nvSpPr>
          <p:cNvPr id="2" name="TekstSylinder 1"/>
          <p:cNvSpPr txBox="1"/>
          <p:nvPr/>
        </p:nvSpPr>
        <p:spPr>
          <a:xfrm>
            <a:off x="5145886" y="569763"/>
            <a:ext cx="6114149" cy="120032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Instanser, helsepersonell eller andre fagperson fra andre sektorer, </a:t>
            </a:r>
            <a:r>
              <a:rPr lang="nb-NO" dirty="0"/>
              <a:t>som </a:t>
            </a:r>
            <a:r>
              <a:rPr lang="nb-NO" dirty="0" smtClean="0"/>
              <a:t>tar dette verktøyet </a:t>
            </a:r>
            <a:r>
              <a:rPr lang="nb-NO" dirty="0"/>
              <a:t>i bruk </a:t>
            </a:r>
            <a:r>
              <a:rPr lang="nb-NO" dirty="0" smtClean="0"/>
              <a:t>bør være oppmerksomme på at de tar seg et </a:t>
            </a:r>
            <a:r>
              <a:rPr lang="nb-NO" dirty="0"/>
              <a:t>ansvar for informasjon og </a:t>
            </a:r>
            <a:r>
              <a:rPr lang="nb-NO" dirty="0" smtClean="0"/>
              <a:t>forsvarlighet mot barn, ungdom og familien deres.</a:t>
            </a:r>
            <a:endParaRPr lang="nb-NO" b="1" dirty="0" smtClean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1739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tel 1">
            <a:extLst>
              <a:ext uri="{FF2B5EF4-FFF2-40B4-BE49-F238E27FC236}">
                <a16:creationId xmlns:a16="http://schemas.microsoft.com/office/drawing/2014/main" id="{75505E27-EE56-B943-A864-C08F7B93514E}"/>
              </a:ext>
            </a:extLst>
          </p:cNvPr>
          <p:cNvSpPr txBox="1">
            <a:spLocks/>
          </p:cNvSpPr>
          <p:nvPr/>
        </p:nvSpPr>
        <p:spPr>
          <a:xfrm>
            <a:off x="2150877" y="1256089"/>
            <a:ext cx="6717030" cy="5428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pPr defTabSz="685800">
              <a:defRPr/>
            </a:pPr>
            <a:endParaRPr lang="nb-NO" sz="2700" dirty="0"/>
          </a:p>
        </p:txBody>
      </p:sp>
      <p:pic>
        <p:nvPicPr>
          <p:cNvPr id="4" name="Bilde 29">
            <a:extLst>
              <a:ext uri="{FF2B5EF4-FFF2-40B4-BE49-F238E27FC236}">
                <a16:creationId xmlns:a16="http://schemas.microsoft.com/office/drawing/2014/main" id="{9C0D1CC1-5CA4-6244-BB75-490EADBF4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944" y="2596178"/>
            <a:ext cx="1022982" cy="1022982"/>
          </a:xfrm>
          <a:prstGeom prst="rect">
            <a:avLst/>
          </a:prstGeom>
        </p:spPr>
      </p:pic>
      <p:pic>
        <p:nvPicPr>
          <p:cNvPr id="5" name="Bilde 35">
            <a:extLst>
              <a:ext uri="{FF2B5EF4-FFF2-40B4-BE49-F238E27FC236}">
                <a16:creationId xmlns:a16="http://schemas.microsoft.com/office/drawing/2014/main" id="{9FCDF38D-814F-2F49-8A19-A133B32BC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097" y="2596178"/>
            <a:ext cx="1029892" cy="1022981"/>
          </a:xfrm>
          <a:prstGeom prst="rect">
            <a:avLst/>
          </a:prstGeom>
        </p:spPr>
      </p:pic>
      <p:pic>
        <p:nvPicPr>
          <p:cNvPr id="8" name="Bilde 75">
            <a:extLst>
              <a:ext uri="{FF2B5EF4-FFF2-40B4-BE49-F238E27FC236}">
                <a16:creationId xmlns:a16="http://schemas.microsoft.com/office/drawing/2014/main" id="{B4F29AF4-B9EF-BB46-8E7F-4C68C9EBBD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3923" y="2586239"/>
            <a:ext cx="1022981" cy="1022981"/>
          </a:xfrm>
          <a:prstGeom prst="rect">
            <a:avLst/>
          </a:prstGeom>
        </p:spPr>
      </p:pic>
      <p:sp>
        <p:nvSpPr>
          <p:cNvPr id="12" name="Tittel 1">
            <a:extLst>
              <a:ext uri="{FF2B5EF4-FFF2-40B4-BE49-F238E27FC236}">
                <a16:creationId xmlns:a16="http://schemas.microsoft.com/office/drawing/2014/main" id="{62500A03-14C5-4842-AA79-DA08EF09131B}"/>
              </a:ext>
            </a:extLst>
          </p:cNvPr>
          <p:cNvSpPr txBox="1">
            <a:spLocks/>
          </p:cNvSpPr>
          <p:nvPr/>
        </p:nvSpPr>
        <p:spPr>
          <a:xfrm>
            <a:off x="2196634" y="3749143"/>
            <a:ext cx="1263619" cy="54282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pPr algn="ctr" defTabSz="685800">
              <a:defRPr/>
            </a:pPr>
            <a:r>
              <a:rPr lang="nb-NO" sz="1500" dirty="0"/>
              <a:t>Være </a:t>
            </a:r>
          </a:p>
          <a:p>
            <a:pPr algn="ctr" defTabSz="685800">
              <a:defRPr/>
            </a:pPr>
            <a:r>
              <a:rPr lang="nb-NO" sz="1500" dirty="0"/>
              <a:t>positiv</a:t>
            </a:r>
          </a:p>
        </p:txBody>
      </p:sp>
      <p:sp>
        <p:nvSpPr>
          <p:cNvPr id="13" name="Tittel 1">
            <a:extLst>
              <a:ext uri="{FF2B5EF4-FFF2-40B4-BE49-F238E27FC236}">
                <a16:creationId xmlns:a16="http://schemas.microsoft.com/office/drawing/2014/main" id="{32B0620D-63B6-374D-9189-BB43F3DA0381}"/>
              </a:ext>
            </a:extLst>
          </p:cNvPr>
          <p:cNvSpPr txBox="1">
            <a:spLocks/>
          </p:cNvSpPr>
          <p:nvPr/>
        </p:nvSpPr>
        <p:spPr>
          <a:xfrm>
            <a:off x="4457987" y="3763131"/>
            <a:ext cx="1263619" cy="54282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pPr algn="ctr" defTabSz="685800">
              <a:defRPr/>
            </a:pPr>
            <a:r>
              <a:rPr lang="nb-NO" sz="1500" dirty="0"/>
              <a:t>Være nysgjerrig </a:t>
            </a:r>
          </a:p>
        </p:txBody>
      </p:sp>
      <p:pic>
        <p:nvPicPr>
          <p:cNvPr id="14" name="Bilde 64">
            <a:extLst>
              <a:ext uri="{FF2B5EF4-FFF2-40B4-BE49-F238E27FC236}">
                <a16:creationId xmlns:a16="http://schemas.microsoft.com/office/drawing/2014/main" id="{8DFF8855-5AC7-434D-9B03-0584B3447E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922" y="2596178"/>
            <a:ext cx="1033749" cy="1022981"/>
          </a:xfrm>
          <a:prstGeom prst="rect">
            <a:avLst/>
          </a:prstGeom>
        </p:spPr>
      </p:pic>
      <p:sp>
        <p:nvSpPr>
          <p:cNvPr id="17" name="Tittel 1">
            <a:extLst>
              <a:ext uri="{FF2B5EF4-FFF2-40B4-BE49-F238E27FC236}">
                <a16:creationId xmlns:a16="http://schemas.microsoft.com/office/drawing/2014/main" id="{5CA74BA2-AEFF-CB47-9CCE-49BA2954F80B}"/>
              </a:ext>
            </a:extLst>
          </p:cNvPr>
          <p:cNvSpPr txBox="1">
            <a:spLocks/>
          </p:cNvSpPr>
          <p:nvPr/>
        </p:nvSpPr>
        <p:spPr>
          <a:xfrm>
            <a:off x="6454844" y="3783537"/>
            <a:ext cx="1444586" cy="93583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pPr algn="ctr" defTabSz="685800">
              <a:defRPr/>
            </a:pPr>
            <a:r>
              <a:rPr lang="nb-NO" sz="1500" dirty="0"/>
              <a:t>Zoom ut,</a:t>
            </a:r>
          </a:p>
          <a:p>
            <a:pPr algn="ctr" defTabSz="685800">
              <a:defRPr/>
            </a:pPr>
            <a:r>
              <a:rPr lang="nb-NO" sz="1500" dirty="0"/>
              <a:t>tenke utenfor boksen</a:t>
            </a:r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id="{EE18DAF5-4F2E-8745-9FB4-1A47E555EFC5}"/>
              </a:ext>
            </a:extLst>
          </p:cNvPr>
          <p:cNvSpPr txBox="1">
            <a:spLocks/>
          </p:cNvSpPr>
          <p:nvPr/>
        </p:nvSpPr>
        <p:spPr>
          <a:xfrm>
            <a:off x="8566979" y="3852025"/>
            <a:ext cx="1339925" cy="90785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pPr algn="ctr" defTabSz="685800">
              <a:defRPr/>
            </a:pPr>
            <a:r>
              <a:rPr lang="nb-NO" sz="1500" dirty="0"/>
              <a:t>Tørre å feile</a:t>
            </a:r>
          </a:p>
          <a:p>
            <a:pPr algn="ctr" defTabSz="685800">
              <a:defRPr/>
            </a:pPr>
            <a:r>
              <a:rPr lang="nb-NO" sz="1500" dirty="0"/>
              <a:t>og gå utenfor komfortsona</a:t>
            </a:r>
          </a:p>
        </p:txBody>
      </p:sp>
      <p:sp>
        <p:nvSpPr>
          <p:cNvPr id="11" name="TekstSylinder 14">
            <a:extLst>
              <a:ext uri="{FF2B5EF4-FFF2-40B4-BE49-F238E27FC236}">
                <a16:creationId xmlns:a16="http://schemas.microsoft.com/office/drawing/2014/main" id="{149D8F7C-0AD2-B04B-8C94-842AE9FDA041}"/>
              </a:ext>
            </a:extLst>
          </p:cNvPr>
          <p:cNvSpPr txBox="1"/>
          <p:nvPr/>
        </p:nvSpPr>
        <p:spPr>
          <a:xfrm>
            <a:off x="2217256" y="1326111"/>
            <a:ext cx="38787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b-NO" sz="2700" b="1" dirty="0" err="1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Mindset</a:t>
            </a:r>
            <a:endParaRPr lang="nb-NO" sz="2700" b="1" dirty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6497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0361D0DD-4BAC-F64A-8562-8B693AA2350B}"/>
              </a:ext>
            </a:extLst>
          </p:cNvPr>
          <p:cNvSpPr/>
          <p:nvPr/>
        </p:nvSpPr>
        <p:spPr>
          <a:xfrm>
            <a:off x="3300613" y="3182389"/>
            <a:ext cx="2065529" cy="1789620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b-NO" sz="1350" dirty="0">
              <a:solidFill>
                <a:srgbClr val="FBEFEA"/>
              </a:solidFill>
              <a:latin typeface="Calibri" panose="020F0502020204030204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2707A7A-63C9-4449-9029-E06894A25F26}"/>
              </a:ext>
            </a:extLst>
          </p:cNvPr>
          <p:cNvSpPr/>
          <p:nvPr/>
        </p:nvSpPr>
        <p:spPr>
          <a:xfrm>
            <a:off x="5492385" y="3182389"/>
            <a:ext cx="1553786" cy="1789620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b-NO" sz="1350">
              <a:solidFill>
                <a:srgbClr val="FBEFEA"/>
              </a:solidFill>
              <a:latin typeface="Calibri" panose="020F0502020204030204"/>
            </a:endParaRPr>
          </a:p>
        </p:txBody>
      </p:sp>
      <p:sp>
        <p:nvSpPr>
          <p:cNvPr id="6" name="Rektangel med klippede hjørner på samme side 5">
            <a:extLst>
              <a:ext uri="{FF2B5EF4-FFF2-40B4-BE49-F238E27FC236}">
                <a16:creationId xmlns:a16="http://schemas.microsoft.com/office/drawing/2014/main" id="{D052EB45-0CFC-E145-88AC-7D91740CB196}"/>
              </a:ext>
            </a:extLst>
          </p:cNvPr>
          <p:cNvSpPr/>
          <p:nvPr/>
        </p:nvSpPr>
        <p:spPr>
          <a:xfrm rot="5400000">
            <a:off x="7490790" y="2864017"/>
            <a:ext cx="1815322" cy="2452069"/>
          </a:xfrm>
          <a:prstGeom prst="snip2SameRect">
            <a:avLst>
              <a:gd name="adj1" fmla="val 50000"/>
              <a:gd name="adj2" fmla="val 606"/>
            </a:avLst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b-NO" sz="1350">
              <a:solidFill>
                <a:srgbClr val="0E224C"/>
              </a:solidFill>
              <a:latin typeface="Calibri" panose="020F0502020204030204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C75D62B-025A-1644-B169-DD0F7F60176C}"/>
              </a:ext>
            </a:extLst>
          </p:cNvPr>
          <p:cNvSpPr/>
          <p:nvPr/>
        </p:nvSpPr>
        <p:spPr>
          <a:xfrm>
            <a:off x="5492385" y="2901711"/>
            <a:ext cx="1553786" cy="280679"/>
          </a:xfrm>
          <a:prstGeom prst="rect">
            <a:avLst/>
          </a:prstGeom>
          <a:solidFill>
            <a:srgbClr val="F6D4C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b-NO" sz="1350">
              <a:solidFill>
                <a:srgbClr val="FBEFEA"/>
              </a:solidFill>
              <a:latin typeface="Calibri" panose="020F0502020204030204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F8E21738-9EE6-784F-A432-C7B5949FB9C8}"/>
              </a:ext>
            </a:extLst>
          </p:cNvPr>
          <p:cNvSpPr/>
          <p:nvPr/>
        </p:nvSpPr>
        <p:spPr>
          <a:xfrm>
            <a:off x="7172416" y="2901711"/>
            <a:ext cx="1553786" cy="280679"/>
          </a:xfrm>
          <a:prstGeom prst="rect">
            <a:avLst/>
          </a:prstGeom>
          <a:solidFill>
            <a:srgbClr val="F6D4C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b-NO" sz="1350">
              <a:solidFill>
                <a:srgbClr val="FBEFEA"/>
              </a:solidFill>
              <a:latin typeface="Calibri" panose="020F0502020204030204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8702531B-5410-0C4A-9870-1C8FDA4C9133}"/>
              </a:ext>
            </a:extLst>
          </p:cNvPr>
          <p:cNvSpPr/>
          <p:nvPr/>
        </p:nvSpPr>
        <p:spPr>
          <a:xfrm>
            <a:off x="3163415" y="2901711"/>
            <a:ext cx="2202727" cy="280679"/>
          </a:xfrm>
          <a:prstGeom prst="rect">
            <a:avLst/>
          </a:prstGeom>
          <a:solidFill>
            <a:srgbClr val="F6D4C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b-NO" sz="1350">
              <a:solidFill>
                <a:srgbClr val="FBEFEA"/>
              </a:solidFill>
              <a:latin typeface="Calibri" panose="020F0502020204030204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8735B15A-F115-B246-A0DC-AE94B990D50B}"/>
              </a:ext>
            </a:extLst>
          </p:cNvPr>
          <p:cNvSpPr/>
          <p:nvPr/>
        </p:nvSpPr>
        <p:spPr>
          <a:xfrm>
            <a:off x="3116451" y="4610122"/>
            <a:ext cx="6027083" cy="404402"/>
          </a:xfrm>
          <a:custGeom>
            <a:avLst/>
            <a:gdLst>
              <a:gd name="connsiteX0" fmla="*/ 0 w 7182814"/>
              <a:gd name="connsiteY0" fmla="*/ 0 h 585820"/>
              <a:gd name="connsiteX1" fmla="*/ 7182814 w 7182814"/>
              <a:gd name="connsiteY1" fmla="*/ 0 h 585820"/>
              <a:gd name="connsiteX2" fmla="*/ 7182814 w 7182814"/>
              <a:gd name="connsiteY2" fmla="*/ 585820 h 585820"/>
              <a:gd name="connsiteX3" fmla="*/ 0 w 7182814"/>
              <a:gd name="connsiteY3" fmla="*/ 585820 h 585820"/>
              <a:gd name="connsiteX4" fmla="*/ 0 w 7182814"/>
              <a:gd name="connsiteY4" fmla="*/ 0 h 585820"/>
              <a:gd name="connsiteX0" fmla="*/ 0 w 7672672"/>
              <a:gd name="connsiteY0" fmla="*/ 0 h 585820"/>
              <a:gd name="connsiteX1" fmla="*/ 7672672 w 7672672"/>
              <a:gd name="connsiteY1" fmla="*/ 0 h 585820"/>
              <a:gd name="connsiteX2" fmla="*/ 7182814 w 7672672"/>
              <a:gd name="connsiteY2" fmla="*/ 585820 h 585820"/>
              <a:gd name="connsiteX3" fmla="*/ 0 w 7672672"/>
              <a:gd name="connsiteY3" fmla="*/ 585820 h 585820"/>
              <a:gd name="connsiteX4" fmla="*/ 0 w 7672672"/>
              <a:gd name="connsiteY4" fmla="*/ 0 h 585820"/>
              <a:gd name="connsiteX0" fmla="*/ 0 w 7754315"/>
              <a:gd name="connsiteY0" fmla="*/ 0 h 585820"/>
              <a:gd name="connsiteX1" fmla="*/ 7754315 w 7754315"/>
              <a:gd name="connsiteY1" fmla="*/ 0 h 585820"/>
              <a:gd name="connsiteX2" fmla="*/ 7182814 w 7754315"/>
              <a:gd name="connsiteY2" fmla="*/ 585820 h 585820"/>
              <a:gd name="connsiteX3" fmla="*/ 0 w 7754315"/>
              <a:gd name="connsiteY3" fmla="*/ 585820 h 585820"/>
              <a:gd name="connsiteX4" fmla="*/ 0 w 7754315"/>
              <a:gd name="connsiteY4" fmla="*/ 0 h 58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4315" h="585820">
                <a:moveTo>
                  <a:pt x="0" y="0"/>
                </a:moveTo>
                <a:lnTo>
                  <a:pt x="7754315" y="0"/>
                </a:lnTo>
                <a:lnTo>
                  <a:pt x="7182814" y="585820"/>
                </a:lnTo>
                <a:lnTo>
                  <a:pt x="0" y="585820"/>
                </a:lnTo>
                <a:lnTo>
                  <a:pt x="0" y="0"/>
                </a:lnTo>
                <a:close/>
              </a:path>
            </a:pathLst>
          </a:custGeom>
          <a:solidFill>
            <a:srgbClr val="F6D4C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b-NO" sz="1350">
              <a:solidFill>
                <a:srgbClr val="0E224C"/>
              </a:solidFill>
              <a:latin typeface="Calibri" panose="020F0502020204030204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EFE035E-DA01-4940-B9D1-4D0BA8B4D212}"/>
              </a:ext>
            </a:extLst>
          </p:cNvPr>
          <p:cNvSpPr/>
          <p:nvPr/>
        </p:nvSpPr>
        <p:spPr>
          <a:xfrm>
            <a:off x="8705338" y="3182390"/>
            <a:ext cx="1702609" cy="1702609"/>
          </a:xfrm>
          <a:prstGeom prst="ellipse">
            <a:avLst/>
          </a:prstGeom>
          <a:solidFill>
            <a:srgbClr val="F6D4C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b-NO" sz="1350" dirty="0">
              <a:solidFill>
                <a:srgbClr val="FBEFEA"/>
              </a:solidFill>
              <a:latin typeface="Calibri" panose="020F0502020204030204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F8056EE8-D101-4B4A-BA77-8E09A21F1E21}"/>
              </a:ext>
            </a:extLst>
          </p:cNvPr>
          <p:cNvSpPr txBox="1">
            <a:spLocks/>
          </p:cNvSpPr>
          <p:nvPr/>
        </p:nvSpPr>
        <p:spPr>
          <a:xfrm>
            <a:off x="8852445" y="3516104"/>
            <a:ext cx="1466282" cy="1537344"/>
          </a:xfrm>
          <a:prstGeom prst="rect">
            <a:avLst/>
          </a:prstGeom>
        </p:spPr>
        <p:txBody>
          <a:bodyPr wrap="square" lIns="0" tIns="34290" rIns="68580" bIns="34290" anchor="t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nb-NO" sz="900" dirty="0">
                <a:solidFill>
                  <a:srgbClr val="0E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 barn og unge med sammensatte behov og deres foresatte et </a:t>
            </a:r>
            <a:r>
              <a:rPr lang="nb-NO" sz="900" b="1" dirty="0">
                <a:solidFill>
                  <a:srgbClr val="0E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sømløst, persontilpasset og forutsigbart tilbud</a:t>
            </a:r>
            <a:r>
              <a:rPr lang="nb-NO" sz="900" dirty="0">
                <a:solidFill>
                  <a:srgbClr val="0E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slik at de kan fokusere sine ressurser på </a:t>
            </a:r>
            <a:r>
              <a:rPr lang="nb-NO" sz="900" b="1" dirty="0">
                <a:solidFill>
                  <a:srgbClr val="0E22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omsorg og økt livskvalitet</a:t>
            </a:r>
          </a:p>
          <a:p>
            <a:pPr algn="ctr" defTabSz="685800">
              <a:lnSpc>
                <a:spcPct val="130000"/>
              </a:lnSpc>
              <a:defRPr/>
            </a:pPr>
            <a:endParaRPr lang="nb-NO" sz="900" b="1" dirty="0">
              <a:solidFill>
                <a:srgbClr val="0E22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lnSpc>
                <a:spcPct val="130000"/>
              </a:lnSpc>
              <a:defRPr/>
            </a:pPr>
            <a:endParaRPr lang="nb-NO" sz="900" b="1" i="1" dirty="0">
              <a:solidFill>
                <a:srgbClr val="0E22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2">
            <a:extLst>
              <a:ext uri="{FF2B5EF4-FFF2-40B4-BE49-F238E27FC236}">
                <a16:creationId xmlns:a16="http://schemas.microsoft.com/office/drawing/2014/main" id="{367BBF50-EAA3-8545-9ECE-31B3AD61FD4E}"/>
              </a:ext>
            </a:extLst>
          </p:cNvPr>
          <p:cNvSpPr txBox="1">
            <a:spLocks/>
          </p:cNvSpPr>
          <p:nvPr/>
        </p:nvSpPr>
        <p:spPr>
          <a:xfrm>
            <a:off x="4435341" y="2788623"/>
            <a:ext cx="899626" cy="783370"/>
          </a:xfrm>
          <a:prstGeom prst="rect">
            <a:avLst/>
          </a:prstGeom>
        </p:spPr>
        <p:txBody>
          <a:bodyPr vert="horz" lIns="0" tIns="34290" rIns="68580" bIns="34290" rtlCol="0" anchor="t" anchorCtr="0">
            <a:noAutofit/>
          </a:bodyPr>
          <a:lstStyle>
            <a:lvl1pPr algn="l" defTabSz="914400" rtl="0" eaLnBrk="1" latinLnBrk="0" hangingPunct="1">
              <a:lnSpc>
                <a:spcPts val="4359"/>
              </a:lnSpc>
              <a:spcBef>
                <a:spcPct val="0"/>
              </a:spcBef>
              <a:buNone/>
              <a:defRPr sz="4500" b="1" i="0" kern="1200" spc="-196">
                <a:solidFill>
                  <a:srgbClr val="1E384C"/>
                </a:solidFill>
                <a:latin typeface="Graphik Semibold" panose="020B0503030202060203" pitchFamily="34" charset="77"/>
                <a:ea typeface="+mj-ea"/>
                <a:cs typeface="+mj-cs"/>
              </a:defRPr>
            </a:lvl1pPr>
          </a:lstStyle>
          <a:p>
            <a:pPr defTabSz="685800">
              <a:lnSpc>
                <a:spcPts val="3269"/>
              </a:lnSpc>
              <a:defRPr/>
            </a:pPr>
            <a:r>
              <a:rPr lang="nb-NO" sz="1200" b="0" spc="0" dirty="0">
                <a:solidFill>
                  <a:srgbClr val="0E224C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INNSIKT</a:t>
            </a:r>
            <a:endParaRPr lang="x-none" sz="1200" b="0" spc="0" dirty="0">
              <a:solidFill>
                <a:srgbClr val="0E224C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6" name="Title 2">
            <a:extLst>
              <a:ext uri="{FF2B5EF4-FFF2-40B4-BE49-F238E27FC236}">
                <a16:creationId xmlns:a16="http://schemas.microsoft.com/office/drawing/2014/main" id="{36E6B7C4-5260-B947-92F2-67C449BB5388}"/>
              </a:ext>
            </a:extLst>
          </p:cNvPr>
          <p:cNvSpPr txBox="1">
            <a:spLocks/>
          </p:cNvSpPr>
          <p:nvPr/>
        </p:nvSpPr>
        <p:spPr>
          <a:xfrm>
            <a:off x="5578548" y="2788623"/>
            <a:ext cx="1257777" cy="783370"/>
          </a:xfrm>
          <a:prstGeom prst="rect">
            <a:avLst/>
          </a:prstGeom>
        </p:spPr>
        <p:txBody>
          <a:bodyPr vert="horz" lIns="0" tIns="34290" rIns="68580" bIns="34290" rtlCol="0" anchor="t" anchorCtr="0">
            <a:noAutofit/>
          </a:bodyPr>
          <a:lstStyle>
            <a:lvl1pPr algn="l" defTabSz="914400" rtl="0" eaLnBrk="1" latinLnBrk="0" hangingPunct="1">
              <a:lnSpc>
                <a:spcPts val="4359"/>
              </a:lnSpc>
              <a:spcBef>
                <a:spcPct val="0"/>
              </a:spcBef>
              <a:buNone/>
              <a:defRPr sz="4500" b="1" i="0" kern="1200" spc="-196">
                <a:solidFill>
                  <a:srgbClr val="1E384C"/>
                </a:solidFill>
                <a:latin typeface="Graphik Semibold" panose="020B0503030202060203" pitchFamily="34" charset="77"/>
                <a:ea typeface="+mj-ea"/>
                <a:cs typeface="+mj-cs"/>
              </a:defRPr>
            </a:lvl1pPr>
          </a:lstStyle>
          <a:p>
            <a:pPr defTabSz="685800">
              <a:lnSpc>
                <a:spcPts val="3269"/>
              </a:lnSpc>
              <a:defRPr/>
            </a:pPr>
            <a:r>
              <a:rPr lang="nb-NO" sz="1200" b="0" spc="0" dirty="0">
                <a:solidFill>
                  <a:srgbClr val="0E224C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INNOVASJON</a:t>
            </a:r>
            <a:endParaRPr lang="x-none" sz="1200" b="0" spc="0" dirty="0">
              <a:solidFill>
                <a:srgbClr val="0E224C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7" name="Title 2">
            <a:extLst>
              <a:ext uri="{FF2B5EF4-FFF2-40B4-BE49-F238E27FC236}">
                <a16:creationId xmlns:a16="http://schemas.microsoft.com/office/drawing/2014/main" id="{8AD2D953-7E91-A340-A126-A62E6B9C8129}"/>
              </a:ext>
            </a:extLst>
          </p:cNvPr>
          <p:cNvSpPr txBox="1">
            <a:spLocks/>
          </p:cNvSpPr>
          <p:nvPr/>
        </p:nvSpPr>
        <p:spPr>
          <a:xfrm>
            <a:off x="7248526" y="2788445"/>
            <a:ext cx="927145" cy="454819"/>
          </a:xfrm>
          <a:prstGeom prst="rect">
            <a:avLst/>
          </a:prstGeom>
        </p:spPr>
        <p:txBody>
          <a:bodyPr vert="horz" lIns="0" tIns="34290" rIns="68580" bIns="34290" rtlCol="0" anchor="t" anchorCtr="0">
            <a:noAutofit/>
          </a:bodyPr>
          <a:lstStyle>
            <a:lvl1pPr algn="l" defTabSz="914400" rtl="0" eaLnBrk="1" latinLnBrk="0" hangingPunct="1">
              <a:lnSpc>
                <a:spcPts val="4359"/>
              </a:lnSpc>
              <a:spcBef>
                <a:spcPct val="0"/>
              </a:spcBef>
              <a:buNone/>
              <a:defRPr sz="4500" b="1" i="0" kern="1200" spc="-196">
                <a:solidFill>
                  <a:srgbClr val="1E384C"/>
                </a:solidFill>
                <a:latin typeface="Graphik Semibold" panose="020B0503030202060203" pitchFamily="34" charset="77"/>
                <a:ea typeface="+mj-ea"/>
                <a:cs typeface="+mj-cs"/>
              </a:defRPr>
            </a:lvl1pPr>
          </a:lstStyle>
          <a:p>
            <a:pPr defTabSz="685800">
              <a:lnSpc>
                <a:spcPts val="3269"/>
              </a:lnSpc>
              <a:defRPr/>
            </a:pPr>
            <a:r>
              <a:rPr lang="nb-NO" sz="1200" b="0" spc="0" dirty="0">
                <a:solidFill>
                  <a:srgbClr val="0E224C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TILTAK</a:t>
            </a:r>
            <a:endParaRPr lang="x-none" sz="1200" b="0" spc="0" dirty="0">
              <a:solidFill>
                <a:srgbClr val="0E224C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40E0DF8B-B792-F243-9E37-388B14B388F2}"/>
              </a:ext>
            </a:extLst>
          </p:cNvPr>
          <p:cNvSpPr/>
          <p:nvPr/>
        </p:nvSpPr>
        <p:spPr>
          <a:xfrm>
            <a:off x="1859302" y="2829007"/>
            <a:ext cx="2202727" cy="2202728"/>
          </a:xfrm>
          <a:prstGeom prst="ellipse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nb-NO" sz="1350">
              <a:solidFill>
                <a:srgbClr val="FBEFEA"/>
              </a:solidFill>
              <a:latin typeface="Calibri" panose="020F0502020204030204"/>
            </a:endParaRPr>
          </a:p>
        </p:txBody>
      </p:sp>
      <p:pic>
        <p:nvPicPr>
          <p:cNvPr id="40" name="Bilde 39">
            <a:extLst>
              <a:ext uri="{FF2B5EF4-FFF2-40B4-BE49-F238E27FC236}">
                <a16:creationId xmlns:a16="http://schemas.microsoft.com/office/drawing/2014/main" id="{983D1E27-B08F-6040-8762-ECDAF210C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101" y="3492281"/>
            <a:ext cx="716765" cy="716765"/>
          </a:xfrm>
          <a:prstGeom prst="rect">
            <a:avLst/>
          </a:prstGeom>
        </p:spPr>
      </p:pic>
      <p:pic>
        <p:nvPicPr>
          <p:cNvPr id="42" name="Bilde 41">
            <a:extLst>
              <a:ext uri="{FF2B5EF4-FFF2-40B4-BE49-F238E27FC236}">
                <a16:creationId xmlns:a16="http://schemas.microsoft.com/office/drawing/2014/main" id="{98BFEAA9-C9BC-924B-B270-074AD6F913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7941" y="3492280"/>
            <a:ext cx="716765" cy="750628"/>
          </a:xfrm>
          <a:prstGeom prst="rect">
            <a:avLst/>
          </a:prstGeom>
        </p:spPr>
      </p:pic>
      <p:pic>
        <p:nvPicPr>
          <p:cNvPr id="44" name="Bilde 43">
            <a:extLst>
              <a:ext uri="{FF2B5EF4-FFF2-40B4-BE49-F238E27FC236}">
                <a16:creationId xmlns:a16="http://schemas.microsoft.com/office/drawing/2014/main" id="{C816F932-3252-0C4B-8DE6-24B29B350C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0109" y="3492280"/>
            <a:ext cx="761916" cy="869148"/>
          </a:xfrm>
          <a:prstGeom prst="rect">
            <a:avLst/>
          </a:prstGeom>
        </p:spPr>
      </p:pic>
      <p:sp>
        <p:nvSpPr>
          <p:cNvPr id="45" name="Title 2">
            <a:extLst>
              <a:ext uri="{FF2B5EF4-FFF2-40B4-BE49-F238E27FC236}">
                <a16:creationId xmlns:a16="http://schemas.microsoft.com/office/drawing/2014/main" id="{532B64B5-EA1F-4D41-A9B6-93A9E66C0735}"/>
              </a:ext>
            </a:extLst>
          </p:cNvPr>
          <p:cNvSpPr txBox="1">
            <a:spLocks/>
          </p:cNvSpPr>
          <p:nvPr/>
        </p:nvSpPr>
        <p:spPr>
          <a:xfrm>
            <a:off x="3983611" y="4678434"/>
            <a:ext cx="5495787" cy="783370"/>
          </a:xfrm>
          <a:prstGeom prst="rect">
            <a:avLst/>
          </a:prstGeom>
        </p:spPr>
        <p:txBody>
          <a:bodyPr vert="horz" lIns="0" tIns="34290" rIns="68580" bIns="34290" rtlCol="0" anchor="t" anchorCtr="0">
            <a:noAutofit/>
          </a:bodyPr>
          <a:lstStyle>
            <a:lvl1pPr algn="l" defTabSz="914400" rtl="0" eaLnBrk="1" latinLnBrk="0" hangingPunct="1">
              <a:lnSpc>
                <a:spcPts val="4359"/>
              </a:lnSpc>
              <a:spcBef>
                <a:spcPct val="0"/>
              </a:spcBef>
              <a:buNone/>
              <a:defRPr sz="4500" b="1" i="0" kern="1200" spc="-196">
                <a:solidFill>
                  <a:srgbClr val="1E384C"/>
                </a:solidFill>
                <a:latin typeface="Graphik Semibold" panose="020B0503030202060203" pitchFamily="34" charset="77"/>
                <a:ea typeface="+mj-ea"/>
                <a:cs typeface="+mj-cs"/>
              </a:defRPr>
            </a:lvl1pPr>
          </a:lstStyle>
          <a:p>
            <a:pPr defTabSz="685800">
              <a:lnSpc>
                <a:spcPct val="100000"/>
              </a:lnSpc>
              <a:defRPr/>
            </a:pPr>
            <a:r>
              <a:rPr lang="nb-NO" sz="1200" b="0" spc="0" dirty="0">
                <a:solidFill>
                  <a:srgbClr val="0E224C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Styring og organisering av aktiviteter mot et felles mål</a:t>
            </a:r>
            <a:endParaRPr lang="x-none" sz="1200" b="0" spc="0" dirty="0">
              <a:solidFill>
                <a:srgbClr val="0E224C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51" name="Bilde 50">
            <a:extLst>
              <a:ext uri="{FF2B5EF4-FFF2-40B4-BE49-F238E27FC236}">
                <a16:creationId xmlns:a16="http://schemas.microsoft.com/office/drawing/2014/main" id="{86962120-0335-8A40-B78D-916B579A4F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79398" y="2546799"/>
            <a:ext cx="362735" cy="731050"/>
          </a:xfrm>
          <a:prstGeom prst="rect">
            <a:avLst/>
          </a:prstGeom>
        </p:spPr>
      </p:pic>
      <p:pic>
        <p:nvPicPr>
          <p:cNvPr id="57" name="Bilde 56">
            <a:extLst>
              <a:ext uri="{FF2B5EF4-FFF2-40B4-BE49-F238E27FC236}">
                <a16:creationId xmlns:a16="http://schemas.microsoft.com/office/drawing/2014/main" id="{15DB998B-E92B-F149-BE3D-6358958EC4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4437" y="2855250"/>
            <a:ext cx="2168408" cy="2168408"/>
          </a:xfrm>
          <a:prstGeom prst="rect">
            <a:avLst/>
          </a:prstGeom>
        </p:spPr>
      </p:pic>
      <p:sp>
        <p:nvSpPr>
          <p:cNvPr id="22" name="Title 2">
            <a:extLst>
              <a:ext uri="{FF2B5EF4-FFF2-40B4-BE49-F238E27FC236}">
                <a16:creationId xmlns:a16="http://schemas.microsoft.com/office/drawing/2014/main" id="{D59F4F21-7497-6F41-A508-49A926DFB944}"/>
              </a:ext>
            </a:extLst>
          </p:cNvPr>
          <p:cNvSpPr txBox="1">
            <a:spLocks/>
          </p:cNvSpPr>
          <p:nvPr/>
        </p:nvSpPr>
        <p:spPr>
          <a:xfrm>
            <a:off x="2134136" y="3188594"/>
            <a:ext cx="940619" cy="783370"/>
          </a:xfrm>
          <a:prstGeom prst="rect">
            <a:avLst/>
          </a:prstGeom>
        </p:spPr>
        <p:txBody>
          <a:bodyPr vert="horz" lIns="0" tIns="34290" rIns="68580" bIns="34290" rtlCol="0" anchor="t" anchorCtr="0">
            <a:noAutofit/>
          </a:bodyPr>
          <a:lstStyle>
            <a:lvl1pPr algn="l" defTabSz="914400" rtl="0" eaLnBrk="1" latinLnBrk="0" hangingPunct="1">
              <a:lnSpc>
                <a:spcPts val="4359"/>
              </a:lnSpc>
              <a:spcBef>
                <a:spcPct val="0"/>
              </a:spcBef>
              <a:buNone/>
              <a:defRPr sz="4500" b="1" i="0" kern="1200" spc="-196">
                <a:solidFill>
                  <a:srgbClr val="1E384C"/>
                </a:solidFill>
                <a:latin typeface="Graphik Semibold" panose="020B0503030202060203" pitchFamily="34" charset="77"/>
                <a:ea typeface="+mj-ea"/>
                <a:cs typeface="+mj-cs"/>
              </a:defRPr>
            </a:lvl1pPr>
          </a:lstStyle>
          <a:p>
            <a:pPr defTabSz="685800">
              <a:lnSpc>
                <a:spcPts val="3269"/>
              </a:lnSpc>
              <a:defRPr/>
            </a:pPr>
            <a:r>
              <a:rPr lang="nb-NO" sz="900" b="0" spc="0" dirty="0">
                <a:solidFill>
                  <a:srgbClr val="0E224C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BRUKERNE</a:t>
            </a:r>
            <a:endParaRPr lang="x-none" sz="900" b="0" spc="0" dirty="0">
              <a:solidFill>
                <a:srgbClr val="0E224C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4" name="Title 2">
            <a:extLst>
              <a:ext uri="{FF2B5EF4-FFF2-40B4-BE49-F238E27FC236}">
                <a16:creationId xmlns:a16="http://schemas.microsoft.com/office/drawing/2014/main" id="{CDE571AB-9A7A-6045-BE2A-1B558F0B7098}"/>
              </a:ext>
            </a:extLst>
          </p:cNvPr>
          <p:cNvSpPr txBox="1">
            <a:spLocks/>
          </p:cNvSpPr>
          <p:nvPr/>
        </p:nvSpPr>
        <p:spPr>
          <a:xfrm>
            <a:off x="2168314" y="4101559"/>
            <a:ext cx="940619" cy="783370"/>
          </a:xfrm>
          <a:prstGeom prst="rect">
            <a:avLst/>
          </a:prstGeom>
        </p:spPr>
        <p:txBody>
          <a:bodyPr vert="horz" lIns="0" tIns="34290" rIns="68580" bIns="34290" rtlCol="0" anchor="t" anchorCtr="0">
            <a:noAutofit/>
          </a:bodyPr>
          <a:lstStyle>
            <a:lvl1pPr algn="l" defTabSz="914400" rtl="0" eaLnBrk="1" latinLnBrk="0" hangingPunct="1">
              <a:lnSpc>
                <a:spcPts val="4359"/>
              </a:lnSpc>
              <a:spcBef>
                <a:spcPct val="0"/>
              </a:spcBef>
              <a:buNone/>
              <a:defRPr sz="4500" b="1" i="0" kern="1200" spc="-196">
                <a:solidFill>
                  <a:srgbClr val="1E384C"/>
                </a:solidFill>
                <a:latin typeface="Graphik Semibold" panose="020B0503030202060203" pitchFamily="34" charset="77"/>
                <a:ea typeface="+mj-ea"/>
                <a:cs typeface="+mj-cs"/>
              </a:defRPr>
            </a:lvl1pPr>
          </a:lstStyle>
          <a:p>
            <a:pPr defTabSz="685800">
              <a:lnSpc>
                <a:spcPts val="3269"/>
              </a:lnSpc>
              <a:defRPr/>
            </a:pPr>
            <a:r>
              <a:rPr lang="nb-NO" sz="900" b="0" spc="0" dirty="0">
                <a:solidFill>
                  <a:srgbClr val="0E224C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SYSTEMET</a:t>
            </a:r>
            <a:endParaRPr lang="x-none" sz="900" b="0" spc="0" dirty="0">
              <a:solidFill>
                <a:srgbClr val="0E224C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3" name="Title 2">
            <a:extLst>
              <a:ext uri="{FF2B5EF4-FFF2-40B4-BE49-F238E27FC236}">
                <a16:creationId xmlns:a16="http://schemas.microsoft.com/office/drawing/2014/main" id="{FD5E5B13-40AD-0544-B1B8-20EC6514B293}"/>
              </a:ext>
            </a:extLst>
          </p:cNvPr>
          <p:cNvSpPr txBox="1">
            <a:spLocks/>
          </p:cNvSpPr>
          <p:nvPr/>
        </p:nvSpPr>
        <p:spPr>
          <a:xfrm>
            <a:off x="3221863" y="3904481"/>
            <a:ext cx="1050395" cy="783370"/>
          </a:xfrm>
          <a:prstGeom prst="rect">
            <a:avLst/>
          </a:prstGeom>
        </p:spPr>
        <p:txBody>
          <a:bodyPr vert="horz" lIns="0" tIns="34290" rIns="68580" bIns="34290" rtlCol="0" anchor="t" anchorCtr="0">
            <a:noAutofit/>
          </a:bodyPr>
          <a:lstStyle>
            <a:lvl1pPr algn="l" defTabSz="914400" rtl="0" eaLnBrk="1" latinLnBrk="0" hangingPunct="1">
              <a:lnSpc>
                <a:spcPts val="4359"/>
              </a:lnSpc>
              <a:spcBef>
                <a:spcPct val="0"/>
              </a:spcBef>
              <a:buNone/>
              <a:defRPr sz="4500" b="1" i="0" kern="1200" spc="-196">
                <a:solidFill>
                  <a:srgbClr val="1E384C"/>
                </a:solidFill>
                <a:latin typeface="Graphik Semibold" panose="020B0503030202060203" pitchFamily="34" charset="77"/>
                <a:ea typeface="+mj-ea"/>
                <a:cs typeface="+mj-cs"/>
              </a:defRPr>
            </a:lvl1pPr>
          </a:lstStyle>
          <a:p>
            <a:pPr defTabSz="685800">
              <a:lnSpc>
                <a:spcPts val="3269"/>
              </a:lnSpc>
              <a:defRPr/>
            </a:pPr>
            <a:r>
              <a:rPr lang="nb-NO" sz="900" b="0" spc="0" dirty="0">
                <a:solidFill>
                  <a:srgbClr val="0E224C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TJENESTENE</a:t>
            </a:r>
            <a:endParaRPr lang="x-none" sz="900" b="0" spc="0" dirty="0">
              <a:solidFill>
                <a:srgbClr val="0E224C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58" name="Tittel 57">
            <a:extLst>
              <a:ext uri="{FF2B5EF4-FFF2-40B4-BE49-F238E27FC236}">
                <a16:creationId xmlns:a16="http://schemas.microsoft.com/office/drawing/2014/main" id="{9029217C-C6EB-164E-90E3-CF84A50D7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419329"/>
            <a:ext cx="5490210" cy="994172"/>
          </a:xfrm>
        </p:spPr>
        <p:txBody>
          <a:bodyPr/>
          <a:lstStyle/>
          <a:p>
            <a:r>
              <a:rPr lang="nb-NO" dirty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Komplekse utfordringer trenger </a:t>
            </a:r>
            <a:r>
              <a:rPr lang="nb-NO" b="1" dirty="0">
                <a:solidFill>
                  <a:schemeClr val="tx1"/>
                </a:solidFill>
              </a:rPr>
              <a:t>ny tilnærming</a:t>
            </a:r>
            <a:r>
              <a:rPr lang="x-none" b="1" dirty="0">
                <a:solidFill>
                  <a:schemeClr val="tx1"/>
                </a:solidFill>
              </a:rPr>
              <a:t/>
            </a:r>
            <a:br>
              <a:rPr lang="x-none" b="1" dirty="0">
                <a:solidFill>
                  <a:schemeClr val="tx1"/>
                </a:solidFill>
              </a:rPr>
            </a:br>
            <a:endParaRPr lang="nb-NO" b="1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1BF74DF6-2C34-4678-82B5-889708926733}"/>
              </a:ext>
            </a:extLst>
          </p:cNvPr>
          <p:cNvSpPr txBox="1"/>
          <p:nvPr/>
        </p:nvSpPr>
        <p:spPr>
          <a:xfrm flipH="1">
            <a:off x="9135444" y="3239104"/>
            <a:ext cx="114090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nb-NO" sz="1350" b="1" dirty="0" err="1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Mission</a:t>
            </a:r>
            <a:endParaRPr lang="nb-NO" sz="1350" b="1" dirty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20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14">
            <a:extLst>
              <a:ext uri="{FF2B5EF4-FFF2-40B4-BE49-F238E27FC236}">
                <a16:creationId xmlns:a16="http://schemas.microsoft.com/office/drawing/2014/main" id="{3B78DA8C-7B48-554A-8099-D9216B1D923E}"/>
              </a:ext>
            </a:extLst>
          </p:cNvPr>
          <p:cNvSpPr txBox="1"/>
          <p:nvPr/>
        </p:nvSpPr>
        <p:spPr>
          <a:xfrm>
            <a:off x="2156482" y="625146"/>
            <a:ext cx="9678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36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Kartlegging av familiens behov</a:t>
            </a:r>
            <a:endParaRPr lang="nb-NO" sz="3600" b="1" dirty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7" name="Plassholder for tekst 15">
            <a:extLst>
              <a:ext uri="{FF2B5EF4-FFF2-40B4-BE49-F238E27FC236}">
                <a16:creationId xmlns:a16="http://schemas.microsoft.com/office/drawing/2014/main" id="{C60BCD41-2806-FC46-9210-3364DCA5CCE7}"/>
              </a:ext>
            </a:extLst>
          </p:cNvPr>
          <p:cNvSpPr txBox="1">
            <a:spLocks/>
          </p:cNvSpPr>
          <p:nvPr/>
        </p:nvSpPr>
        <p:spPr>
          <a:xfrm>
            <a:off x="1317878" y="1763862"/>
            <a:ext cx="5171661" cy="45513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4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Lytt til barnet/ ungdommen og deres familie</a:t>
            </a:r>
          </a:p>
          <a:p>
            <a:pPr>
              <a:lnSpc>
                <a:spcPct val="120000"/>
              </a:lnSpc>
            </a:pPr>
            <a:r>
              <a:rPr lang="nb-NO" sz="14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Oppsummering av samtalen. Bekreft om dere har fanget opp det som er viktig for dem:</a:t>
            </a:r>
            <a:endParaRPr lang="nb-NO" sz="1296" b="1" strike="sngStrike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>
              <a:lnSpc>
                <a:spcPct val="120000"/>
              </a:lnSpc>
            </a:pPr>
            <a:endParaRPr lang="nb-NO" sz="16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endParaRPr lang="nb-NO" sz="1600" dirty="0">
              <a:solidFill>
                <a:srgbClr val="0E224E"/>
              </a:solidFill>
              <a:highlight>
                <a:srgbClr val="FFFF00"/>
              </a:highlight>
              <a:latin typeface="Futura" panose="020B0602020204020303" pitchFamily="34" charset="-79"/>
              <a:cs typeface="Futura"/>
            </a:endParaRPr>
          </a:p>
          <a:p>
            <a:pPr>
              <a:lnSpc>
                <a:spcPct val="120000"/>
              </a:lnSpc>
            </a:pPr>
            <a:endParaRPr lang="nb-NO" sz="16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nb-NO" sz="24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6EAE66F-13D3-AF43-A3C4-9E87E4E846B1}"/>
              </a:ext>
            </a:extLst>
          </p:cNvPr>
          <p:cNvSpPr/>
          <p:nvPr/>
        </p:nvSpPr>
        <p:spPr>
          <a:xfrm>
            <a:off x="1117028" y="635008"/>
            <a:ext cx="934849" cy="934849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2168EE-1675-8744-B8EE-E47DD5F8A188}"/>
              </a:ext>
            </a:extLst>
          </p:cNvPr>
          <p:cNvSpPr/>
          <p:nvPr/>
        </p:nvSpPr>
        <p:spPr>
          <a:xfrm>
            <a:off x="941958" y="307065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>
                <a:latin typeface="Futura" panose="020B0602020204020303" pitchFamily="34" charset="-79"/>
                <a:cs typeface="Futura" panose="020B0602020204020303" pitchFamily="34" charset="-79"/>
              </a:rPr>
              <a:t>MØTE </a:t>
            </a:r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1: Innsikt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9EC44A-12C3-FD42-B257-93D80B672440}"/>
              </a:ext>
            </a:extLst>
          </p:cNvPr>
          <p:cNvSpPr/>
          <p:nvPr/>
        </p:nvSpPr>
        <p:spPr>
          <a:xfrm>
            <a:off x="-235161" y="-110016"/>
            <a:ext cx="846667" cy="696801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D0F1D9-1D4F-DB47-B7B0-F01A45A37015}"/>
              </a:ext>
            </a:extLst>
          </p:cNvPr>
          <p:cNvSpPr/>
          <p:nvPr/>
        </p:nvSpPr>
        <p:spPr>
          <a:xfrm rot="16200000">
            <a:off x="-3015569" y="3189326"/>
            <a:ext cx="661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 smtClean="0"/>
              <a:t>OPPSUMMERING AV REFLEKSJON </a:t>
            </a:r>
            <a:r>
              <a:rPr lang="nb-NO" b="1" dirty="0"/>
              <a:t>OG FORBREDELSE TIL </a:t>
            </a:r>
            <a:r>
              <a:rPr lang="nb-NO" b="1" dirty="0" smtClean="0"/>
              <a:t>FAMIILIEN</a:t>
            </a:r>
            <a:endParaRPr lang="x-none" dirty="0"/>
          </a:p>
        </p:txBody>
      </p:sp>
      <p:sp>
        <p:nvSpPr>
          <p:cNvPr id="21" name="Plassholder for tekst 15">
            <a:extLst>
              <a:ext uri="{FF2B5EF4-FFF2-40B4-BE49-F238E27FC236}">
                <a16:creationId xmlns:a16="http://schemas.microsoft.com/office/drawing/2014/main" id="{DE5382F6-D488-7343-884D-DC3279FA6579}"/>
              </a:ext>
            </a:extLst>
          </p:cNvPr>
          <p:cNvSpPr txBox="1">
            <a:spLocks/>
          </p:cNvSpPr>
          <p:nvPr/>
        </p:nvSpPr>
        <p:spPr>
          <a:xfrm>
            <a:off x="6853646" y="2107474"/>
            <a:ext cx="4601626" cy="455380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/>
            </a:r>
            <a:b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endParaRPr lang="nb-NO" sz="1200" dirty="0">
              <a:highlight>
                <a:srgbClr val="FFFF00"/>
              </a:highlight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r>
              <a:rPr lang="nb-NO" sz="1600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/>
            </a:r>
            <a:br>
              <a:rPr lang="nb-NO" sz="1600" b="1" dirty="0"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endParaRPr lang="nb-NO" sz="16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A4D89AE-436D-A648-8167-42E1FB9BCE56}"/>
              </a:ext>
            </a:extLst>
          </p:cNvPr>
          <p:cNvSpPr/>
          <p:nvPr/>
        </p:nvSpPr>
        <p:spPr>
          <a:xfrm>
            <a:off x="11451767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77B8D3-A955-5348-B87F-1275021BA617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s.16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9542192" y="2903785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/>
        </p:nvSpPr>
        <p:spPr>
          <a:xfrm>
            <a:off x="7792987" y="4384377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4374137" y="2903783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/>
        </p:nvSpPr>
        <p:spPr>
          <a:xfrm>
            <a:off x="6099117" y="2903785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ktangel 25"/>
          <p:cNvSpPr/>
          <p:nvPr/>
        </p:nvSpPr>
        <p:spPr>
          <a:xfrm>
            <a:off x="7824097" y="2903782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ktangel 26"/>
          <p:cNvSpPr/>
          <p:nvPr/>
        </p:nvSpPr>
        <p:spPr>
          <a:xfrm>
            <a:off x="9555106" y="1285126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ktangel 27"/>
          <p:cNvSpPr/>
          <p:nvPr/>
        </p:nvSpPr>
        <p:spPr>
          <a:xfrm>
            <a:off x="719499" y="2903785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ktangel 28"/>
          <p:cNvSpPr/>
          <p:nvPr/>
        </p:nvSpPr>
        <p:spPr>
          <a:xfrm>
            <a:off x="719499" y="4384377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2523262" y="4384377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ektangel 30"/>
          <p:cNvSpPr/>
          <p:nvPr/>
        </p:nvSpPr>
        <p:spPr>
          <a:xfrm>
            <a:off x="2580888" y="2903784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ektangel 31"/>
          <p:cNvSpPr/>
          <p:nvPr/>
        </p:nvSpPr>
        <p:spPr>
          <a:xfrm>
            <a:off x="9555106" y="4384377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ktangel 32"/>
          <p:cNvSpPr/>
          <p:nvPr/>
        </p:nvSpPr>
        <p:spPr>
          <a:xfrm>
            <a:off x="6096977" y="4384377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ktangel 33"/>
          <p:cNvSpPr/>
          <p:nvPr/>
        </p:nvSpPr>
        <p:spPr>
          <a:xfrm>
            <a:off x="4400967" y="4384377"/>
            <a:ext cx="1411762" cy="1276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075" y="573618"/>
            <a:ext cx="1134547" cy="105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90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14">
            <a:extLst>
              <a:ext uri="{FF2B5EF4-FFF2-40B4-BE49-F238E27FC236}">
                <a16:creationId xmlns:a16="http://schemas.microsoft.com/office/drawing/2014/main" id="{3B78DA8C-7B48-554A-8099-D9216B1D923E}"/>
              </a:ext>
            </a:extLst>
          </p:cNvPr>
          <p:cNvSpPr txBox="1"/>
          <p:nvPr/>
        </p:nvSpPr>
        <p:spPr>
          <a:xfrm>
            <a:off x="2156482" y="625146"/>
            <a:ext cx="9678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36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Kartlegging av barnets/ungdommens behov</a:t>
            </a:r>
            <a:endParaRPr lang="nb-NO" sz="3600" b="1" dirty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7" name="Plassholder for tekst 15">
            <a:extLst>
              <a:ext uri="{FF2B5EF4-FFF2-40B4-BE49-F238E27FC236}">
                <a16:creationId xmlns:a16="http://schemas.microsoft.com/office/drawing/2014/main" id="{C60BCD41-2806-FC46-9210-3364DCA5CCE7}"/>
              </a:ext>
            </a:extLst>
          </p:cNvPr>
          <p:cNvSpPr txBox="1">
            <a:spLocks/>
          </p:cNvSpPr>
          <p:nvPr/>
        </p:nvSpPr>
        <p:spPr>
          <a:xfrm>
            <a:off x="1317878" y="1763862"/>
            <a:ext cx="10826258" cy="86694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4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Lytt til barnet/ ungdommen og deres familie</a:t>
            </a:r>
          </a:p>
          <a:p>
            <a:pPr>
              <a:lnSpc>
                <a:spcPct val="120000"/>
              </a:lnSpc>
            </a:pPr>
            <a:r>
              <a:rPr lang="nb-NO" sz="14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Oppsummer samtalen. Bekreft om dere har fanget opp det som er viktig for dem:</a:t>
            </a:r>
            <a:endParaRPr lang="nb-NO" sz="1296" b="1" strike="sngStrike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>
              <a:lnSpc>
                <a:spcPct val="120000"/>
              </a:lnSpc>
            </a:pPr>
            <a:endParaRPr lang="nb-NO" sz="16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endParaRPr lang="nb-NO" sz="1600" dirty="0">
              <a:solidFill>
                <a:srgbClr val="0E224E"/>
              </a:solidFill>
              <a:highlight>
                <a:srgbClr val="FFFF00"/>
              </a:highlight>
              <a:latin typeface="Futura" panose="020B0602020204020303" pitchFamily="34" charset="-79"/>
              <a:cs typeface="Futura"/>
            </a:endParaRPr>
          </a:p>
          <a:p>
            <a:pPr>
              <a:lnSpc>
                <a:spcPct val="120000"/>
              </a:lnSpc>
            </a:pPr>
            <a:endParaRPr lang="nb-NO" sz="16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nb-NO" sz="24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6EAE66F-13D3-AF43-A3C4-9E87E4E846B1}"/>
              </a:ext>
            </a:extLst>
          </p:cNvPr>
          <p:cNvSpPr/>
          <p:nvPr/>
        </p:nvSpPr>
        <p:spPr>
          <a:xfrm>
            <a:off x="1117028" y="635008"/>
            <a:ext cx="934849" cy="934849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2168EE-1675-8744-B8EE-E47DD5F8A188}"/>
              </a:ext>
            </a:extLst>
          </p:cNvPr>
          <p:cNvSpPr/>
          <p:nvPr/>
        </p:nvSpPr>
        <p:spPr>
          <a:xfrm>
            <a:off x="824764" y="291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>
                <a:latin typeface="Futura" panose="020B0602020204020303" pitchFamily="34" charset="-79"/>
                <a:cs typeface="Futura" panose="020B0602020204020303" pitchFamily="34" charset="-79"/>
              </a:rPr>
              <a:t>MØTE </a:t>
            </a:r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1: Innsikt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9EC44A-12C3-FD42-B257-93D80B672440}"/>
              </a:ext>
            </a:extLst>
          </p:cNvPr>
          <p:cNvSpPr/>
          <p:nvPr/>
        </p:nvSpPr>
        <p:spPr>
          <a:xfrm>
            <a:off x="-235161" y="-110016"/>
            <a:ext cx="846667" cy="696801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D0F1D9-1D4F-DB47-B7B0-F01A45A37015}"/>
              </a:ext>
            </a:extLst>
          </p:cNvPr>
          <p:cNvSpPr/>
          <p:nvPr/>
        </p:nvSpPr>
        <p:spPr>
          <a:xfrm rot="16200000">
            <a:off x="-3015569" y="3189326"/>
            <a:ext cx="6615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 smtClean="0"/>
              <a:t>OPPSUMMERING AV REFLEKSJON </a:t>
            </a:r>
            <a:r>
              <a:rPr lang="nb-NO" b="1" dirty="0"/>
              <a:t>OG FORBREDELSE TIL </a:t>
            </a:r>
            <a:r>
              <a:rPr lang="nb-NO" b="1" dirty="0" smtClean="0"/>
              <a:t>FAMIILIEN</a:t>
            </a:r>
            <a:endParaRPr lang="x-none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A4D89AE-436D-A648-8167-42E1FB9BCE56}"/>
              </a:ext>
            </a:extLst>
          </p:cNvPr>
          <p:cNvSpPr/>
          <p:nvPr/>
        </p:nvSpPr>
        <p:spPr>
          <a:xfrm>
            <a:off x="11451767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77B8D3-A955-5348-B87F-1275021BA617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s.17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0745886" y="4064435"/>
            <a:ext cx="1411762" cy="1276883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/>
          <p:cNvSpPr/>
          <p:nvPr/>
        </p:nvSpPr>
        <p:spPr>
          <a:xfrm>
            <a:off x="9165113" y="4078921"/>
            <a:ext cx="1411762" cy="1276883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>
            <a:off x="7646728" y="4093686"/>
            <a:ext cx="1411762" cy="1276883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/>
        </p:nvSpPr>
        <p:spPr>
          <a:xfrm>
            <a:off x="7637777" y="2690276"/>
            <a:ext cx="1411762" cy="1276883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ktangel 25"/>
          <p:cNvSpPr/>
          <p:nvPr/>
        </p:nvSpPr>
        <p:spPr>
          <a:xfrm>
            <a:off x="9193584" y="2668154"/>
            <a:ext cx="1411762" cy="1276883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ktangel 26"/>
          <p:cNvSpPr/>
          <p:nvPr/>
        </p:nvSpPr>
        <p:spPr>
          <a:xfrm>
            <a:off x="10732374" y="2643402"/>
            <a:ext cx="1411762" cy="1276883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ktangel 27"/>
          <p:cNvSpPr/>
          <p:nvPr/>
        </p:nvSpPr>
        <p:spPr>
          <a:xfrm>
            <a:off x="705812" y="2762660"/>
            <a:ext cx="1411762" cy="12768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ktangel 28"/>
          <p:cNvSpPr/>
          <p:nvPr/>
        </p:nvSpPr>
        <p:spPr>
          <a:xfrm>
            <a:off x="699198" y="4168229"/>
            <a:ext cx="1411762" cy="12768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2267790" y="2762660"/>
            <a:ext cx="1411762" cy="12768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ektangel 30"/>
          <p:cNvSpPr/>
          <p:nvPr/>
        </p:nvSpPr>
        <p:spPr>
          <a:xfrm>
            <a:off x="705812" y="5593791"/>
            <a:ext cx="1411762" cy="12768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ektangel 31"/>
          <p:cNvSpPr/>
          <p:nvPr/>
        </p:nvSpPr>
        <p:spPr>
          <a:xfrm>
            <a:off x="10732374" y="5485468"/>
            <a:ext cx="1411762" cy="1276883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ektangel 32"/>
          <p:cNvSpPr/>
          <p:nvPr/>
        </p:nvSpPr>
        <p:spPr>
          <a:xfrm>
            <a:off x="9195961" y="5497096"/>
            <a:ext cx="1411762" cy="1276883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ktangel 33"/>
          <p:cNvSpPr/>
          <p:nvPr/>
        </p:nvSpPr>
        <p:spPr>
          <a:xfrm>
            <a:off x="7655005" y="5497096"/>
            <a:ext cx="1411762" cy="1276883"/>
          </a:xfrm>
          <a:prstGeom prst="rect">
            <a:avLst/>
          </a:prstGeom>
          <a:solidFill>
            <a:schemeClr val="bg1"/>
          </a:solidFill>
          <a:ln w="571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101" y="5593791"/>
            <a:ext cx="1524132" cy="1390008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101" y="4203783"/>
            <a:ext cx="1524132" cy="1390008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577" y="2762660"/>
            <a:ext cx="1524132" cy="1390008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492" y="5593791"/>
            <a:ext cx="1524132" cy="1390008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492" y="4157947"/>
            <a:ext cx="1524132" cy="1390008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783" y="574185"/>
            <a:ext cx="1156791" cy="1156791"/>
          </a:xfrm>
          <a:prstGeom prst="rect">
            <a:avLst/>
          </a:prstGeom>
        </p:spPr>
      </p:pic>
      <p:sp>
        <p:nvSpPr>
          <p:cNvPr id="11" name="TekstSylinder 10"/>
          <p:cNvSpPr txBox="1"/>
          <p:nvPr/>
        </p:nvSpPr>
        <p:spPr>
          <a:xfrm>
            <a:off x="705812" y="2508069"/>
            <a:ext cx="4493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1400" i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Foresattes perspektiv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7655005" y="2442083"/>
            <a:ext cx="4489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1400" i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Barnets/ ungdomsperspektiv</a:t>
            </a:r>
          </a:p>
        </p:txBody>
      </p:sp>
    </p:spTree>
    <p:extLst>
      <p:ext uri="{BB962C8B-B14F-4D97-AF65-F5344CB8AC3E}">
        <p14:creationId xmlns:p14="http://schemas.microsoft.com/office/powerpoint/2010/main" val="1319862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Sylinder 14">
            <a:extLst>
              <a:ext uri="{FF2B5EF4-FFF2-40B4-BE49-F238E27FC236}">
                <a16:creationId xmlns:a16="http://schemas.microsoft.com/office/drawing/2014/main" id="{1B915632-0D32-044F-8D97-8DA8D4EED820}"/>
              </a:ext>
            </a:extLst>
          </p:cNvPr>
          <p:cNvSpPr txBox="1"/>
          <p:nvPr/>
        </p:nvSpPr>
        <p:spPr>
          <a:xfrm>
            <a:off x="277432" y="191723"/>
            <a:ext cx="368345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Møte 2: Innovasjon</a:t>
            </a:r>
          </a:p>
          <a:p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Workshop, </a:t>
            </a:r>
            <a:r>
              <a:rPr lang="nb-NO" sz="1200" b="1" dirty="0" err="1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samskaping</a:t>
            </a:r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 av tjenestetilbud, og plan om veien videre</a:t>
            </a:r>
          </a:p>
          <a:p>
            <a:endParaRPr lang="nb-NO" sz="1200" dirty="0">
              <a:solidFill>
                <a:srgbClr val="0E224E"/>
              </a:solidFill>
              <a:highlight>
                <a:srgbClr val="FFFF00"/>
              </a:highlight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29" name="Bildeforklaring formet som et rektangel 12">
            <a:extLst>
              <a:ext uri="{FF2B5EF4-FFF2-40B4-BE49-F238E27FC236}">
                <a16:creationId xmlns:a16="http://schemas.microsoft.com/office/drawing/2014/main" id="{441F1749-43FD-4949-98E3-A9F51F4D69D8}"/>
              </a:ext>
            </a:extLst>
          </p:cNvPr>
          <p:cNvSpPr/>
          <p:nvPr/>
        </p:nvSpPr>
        <p:spPr>
          <a:xfrm>
            <a:off x="379261" y="1115724"/>
            <a:ext cx="3683453" cy="4976989"/>
          </a:xfrm>
          <a:prstGeom prst="wedgeRectCallout">
            <a:avLst>
              <a:gd name="adj1" fmla="val 31362"/>
              <a:gd name="adj2" fmla="val 34851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029BBA-A325-8D4B-8E4A-35704DCE991B}"/>
              </a:ext>
            </a:extLst>
          </p:cNvPr>
          <p:cNvSpPr/>
          <p:nvPr/>
        </p:nvSpPr>
        <p:spPr>
          <a:xfrm>
            <a:off x="379262" y="1115724"/>
            <a:ext cx="3683453" cy="632642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" name="Tittel 1">
            <a:extLst>
              <a:ext uri="{FF2B5EF4-FFF2-40B4-BE49-F238E27FC236}">
                <a16:creationId xmlns:a16="http://schemas.microsoft.com/office/drawing/2014/main" id="{D92F3B3D-AFE6-7C4E-9ACB-98D73E9963A0}"/>
              </a:ext>
            </a:extLst>
          </p:cNvPr>
          <p:cNvSpPr txBox="1">
            <a:spLocks/>
          </p:cNvSpPr>
          <p:nvPr/>
        </p:nvSpPr>
        <p:spPr>
          <a:xfrm>
            <a:off x="379262" y="1119012"/>
            <a:ext cx="3667757" cy="723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endParaRPr lang="nb-NO" sz="1200" dirty="0" smtClean="0"/>
          </a:p>
          <a:p>
            <a:r>
              <a:rPr lang="nb-NO" sz="1200" dirty="0" smtClean="0"/>
              <a:t> Innspill om tiltak for de neste ___________ </a:t>
            </a:r>
            <a:endParaRPr lang="nb-NO" sz="1200" dirty="0"/>
          </a:p>
        </p:txBody>
      </p:sp>
      <p:sp>
        <p:nvSpPr>
          <p:cNvPr id="37" name="Bildeforklaring formet som et rektangel 12">
            <a:extLst>
              <a:ext uri="{FF2B5EF4-FFF2-40B4-BE49-F238E27FC236}">
                <a16:creationId xmlns:a16="http://schemas.microsoft.com/office/drawing/2014/main" id="{19C22FC1-FCBF-8844-953C-3E3FCF646CAC}"/>
              </a:ext>
            </a:extLst>
          </p:cNvPr>
          <p:cNvSpPr/>
          <p:nvPr/>
        </p:nvSpPr>
        <p:spPr>
          <a:xfrm>
            <a:off x="4254274" y="1140032"/>
            <a:ext cx="3683453" cy="4976989"/>
          </a:xfrm>
          <a:prstGeom prst="wedgeRectCallout">
            <a:avLst>
              <a:gd name="adj1" fmla="val 31362"/>
              <a:gd name="adj2" fmla="val 34851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7F2701D-6FA6-DB4E-A298-E4B94E02B28C}"/>
              </a:ext>
            </a:extLst>
          </p:cNvPr>
          <p:cNvSpPr/>
          <p:nvPr/>
        </p:nvSpPr>
        <p:spPr>
          <a:xfrm>
            <a:off x="4254275" y="1115724"/>
            <a:ext cx="3683453" cy="632642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Tittel 1">
            <a:extLst>
              <a:ext uri="{FF2B5EF4-FFF2-40B4-BE49-F238E27FC236}">
                <a16:creationId xmlns:a16="http://schemas.microsoft.com/office/drawing/2014/main" id="{C1D294E9-A971-164B-99D6-FB4E868C2B86}"/>
              </a:ext>
            </a:extLst>
          </p:cNvPr>
          <p:cNvSpPr txBox="1">
            <a:spLocks/>
          </p:cNvSpPr>
          <p:nvPr/>
        </p:nvSpPr>
        <p:spPr>
          <a:xfrm>
            <a:off x="5096378" y="1178080"/>
            <a:ext cx="2137794" cy="723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endParaRPr lang="nb-NO" sz="1200" dirty="0"/>
          </a:p>
        </p:txBody>
      </p:sp>
      <p:sp>
        <p:nvSpPr>
          <p:cNvPr id="40" name="Bildeforklaring formet som et rektangel 12">
            <a:extLst>
              <a:ext uri="{FF2B5EF4-FFF2-40B4-BE49-F238E27FC236}">
                <a16:creationId xmlns:a16="http://schemas.microsoft.com/office/drawing/2014/main" id="{E72F9340-A63E-494C-90FA-4719B89C559E}"/>
              </a:ext>
            </a:extLst>
          </p:cNvPr>
          <p:cNvSpPr/>
          <p:nvPr/>
        </p:nvSpPr>
        <p:spPr>
          <a:xfrm>
            <a:off x="8155267" y="1140032"/>
            <a:ext cx="3683453" cy="4976989"/>
          </a:xfrm>
          <a:prstGeom prst="wedgeRectCallout">
            <a:avLst>
              <a:gd name="adj1" fmla="val 31362"/>
              <a:gd name="adj2" fmla="val 34851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7CA202-53E6-664C-8373-520AAF096662}"/>
              </a:ext>
            </a:extLst>
          </p:cNvPr>
          <p:cNvSpPr/>
          <p:nvPr/>
        </p:nvSpPr>
        <p:spPr>
          <a:xfrm>
            <a:off x="8155268" y="1115724"/>
            <a:ext cx="3683453" cy="632642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400" dirty="0"/>
              <a:t>Innspill om tiltak for de neste </a:t>
            </a:r>
            <a:r>
              <a:rPr lang="nb-NO" sz="1400" dirty="0" smtClean="0"/>
              <a:t>____________</a:t>
            </a:r>
            <a:endParaRPr lang="nb-NO" sz="1400" dirty="0"/>
          </a:p>
        </p:txBody>
      </p:sp>
      <p:sp>
        <p:nvSpPr>
          <p:cNvPr id="42" name="Tittel 1">
            <a:extLst>
              <a:ext uri="{FF2B5EF4-FFF2-40B4-BE49-F238E27FC236}">
                <a16:creationId xmlns:a16="http://schemas.microsoft.com/office/drawing/2014/main" id="{CB3A477E-B478-2B49-9A1E-5DB6AF0B063D}"/>
              </a:ext>
            </a:extLst>
          </p:cNvPr>
          <p:cNvSpPr txBox="1">
            <a:spLocks/>
          </p:cNvSpPr>
          <p:nvPr/>
        </p:nvSpPr>
        <p:spPr>
          <a:xfrm>
            <a:off x="8720492" y="1246228"/>
            <a:ext cx="3092246" cy="723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endParaRPr lang="nb-NO" sz="1200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4A3C30D-8DE2-C345-9759-01C68F5077A2}"/>
              </a:ext>
            </a:extLst>
          </p:cNvPr>
          <p:cNvSpPr/>
          <p:nvPr/>
        </p:nvSpPr>
        <p:spPr>
          <a:xfrm>
            <a:off x="11451767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784EFD7-251A-3D47-9A20-D786790F5C21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s.18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8" name="Tittel 1">
            <a:extLst>
              <a:ext uri="{FF2B5EF4-FFF2-40B4-BE49-F238E27FC236}">
                <a16:creationId xmlns:a16="http://schemas.microsoft.com/office/drawing/2014/main" id="{BF968F00-EC23-2C42-96F2-4BB03F950759}"/>
              </a:ext>
            </a:extLst>
          </p:cNvPr>
          <p:cNvSpPr txBox="1">
            <a:spLocks/>
          </p:cNvSpPr>
          <p:nvPr/>
        </p:nvSpPr>
        <p:spPr>
          <a:xfrm>
            <a:off x="573035" y="1863794"/>
            <a:ext cx="3092246" cy="16109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r>
              <a:rPr lang="nb-NO" sz="1400" dirty="0" smtClean="0"/>
              <a:t>-</a:t>
            </a:r>
          </a:p>
          <a:p>
            <a:endParaRPr lang="nb-NO" sz="1400" dirty="0" smtClean="0"/>
          </a:p>
          <a:p>
            <a:r>
              <a:rPr lang="nb-NO" sz="1400" dirty="0" smtClean="0"/>
              <a:t>-</a:t>
            </a:r>
          </a:p>
          <a:p>
            <a:endParaRPr lang="nb-NO" sz="1400" dirty="0" smtClean="0"/>
          </a:p>
          <a:p>
            <a:r>
              <a:rPr lang="nb-NO" sz="1400" dirty="0"/>
              <a:t>-</a:t>
            </a:r>
            <a:endParaRPr lang="nb-NO" sz="1100" dirty="0" smtClean="0"/>
          </a:p>
          <a:p>
            <a:endParaRPr lang="nb-NO" sz="800" dirty="0"/>
          </a:p>
        </p:txBody>
      </p:sp>
      <p:sp>
        <p:nvSpPr>
          <p:cNvPr id="5" name="Rektangel 4"/>
          <p:cNvSpPr/>
          <p:nvPr/>
        </p:nvSpPr>
        <p:spPr>
          <a:xfrm>
            <a:off x="8155267" y="1115725"/>
            <a:ext cx="3683454" cy="63264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nb-NO" sz="14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4393041" y="1969990"/>
            <a:ext cx="33053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b-NO" sz="14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-</a:t>
            </a:r>
          </a:p>
          <a:p>
            <a:pPr algn="just"/>
            <a:endParaRPr lang="nb-NO" sz="1400" b="1" dirty="0" smtClean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algn="just"/>
            <a:r>
              <a:rPr lang="nb-NO" sz="14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-</a:t>
            </a:r>
          </a:p>
          <a:p>
            <a:pPr algn="just"/>
            <a:endParaRPr lang="nb-NO" sz="1400" b="1" dirty="0" smtClean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algn="just"/>
            <a:r>
              <a:rPr lang="nb-NO" sz="1400" b="1" dirty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-</a:t>
            </a:r>
            <a:endParaRPr lang="nb-NO" sz="1400" b="1" dirty="0" smtClean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9" name="TekstSylinder 8"/>
          <p:cNvSpPr txBox="1"/>
          <p:nvPr/>
        </p:nvSpPr>
        <p:spPr>
          <a:xfrm flipH="1">
            <a:off x="8501741" y="1901841"/>
            <a:ext cx="30893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14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-</a:t>
            </a:r>
          </a:p>
          <a:p>
            <a:pPr algn="l"/>
            <a:endParaRPr lang="nb-NO" sz="1400" b="1" dirty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algn="l"/>
            <a:r>
              <a:rPr lang="nb-NO" sz="14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-</a:t>
            </a:r>
          </a:p>
          <a:p>
            <a:pPr algn="l"/>
            <a:endParaRPr lang="nb-NO" sz="1400" b="1" dirty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algn="l"/>
            <a:r>
              <a:rPr lang="nb-NO" sz="14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-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03" y="105128"/>
            <a:ext cx="796140" cy="796140"/>
          </a:xfrm>
          <a:prstGeom prst="rect">
            <a:avLst/>
          </a:prstGeom>
        </p:spPr>
      </p:pic>
      <p:pic>
        <p:nvPicPr>
          <p:cNvPr id="12" name="Bild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8974" y="110326"/>
            <a:ext cx="832601" cy="776153"/>
          </a:xfrm>
          <a:prstGeom prst="rect">
            <a:avLst/>
          </a:prstGeom>
        </p:spPr>
      </p:pic>
      <p:sp>
        <p:nvSpPr>
          <p:cNvPr id="13" name="TekstSylinder 12"/>
          <p:cNvSpPr txBox="1"/>
          <p:nvPr/>
        </p:nvSpPr>
        <p:spPr>
          <a:xfrm>
            <a:off x="8299269" y="202641"/>
            <a:ext cx="30741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Familien presenterer sine behov og prioriteringer til tverrfagligteamet. </a:t>
            </a:r>
          </a:p>
          <a:p>
            <a:r>
              <a:rPr lang="nb-NO" sz="11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Avklare veien videre: plan for at familien kan nå sine mål, utforming av tjenester i  samarbeide med tverrfagligteamet</a:t>
            </a:r>
            <a:endParaRPr lang="nb-NO" sz="1100" b="1" dirty="0" smtClean="0">
              <a:solidFill>
                <a:srgbClr val="0E224E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4286706" y="1062713"/>
            <a:ext cx="368345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nb-NO" sz="1400" dirty="0" smtClean="0"/>
          </a:p>
          <a:p>
            <a:r>
              <a:rPr lang="nb-NO" sz="1400" dirty="0" smtClean="0"/>
              <a:t>Innspill </a:t>
            </a:r>
            <a:r>
              <a:rPr lang="nb-NO" sz="1400" dirty="0"/>
              <a:t>om tiltak for de </a:t>
            </a:r>
            <a:r>
              <a:rPr lang="nb-NO" sz="1400" dirty="0" smtClean="0"/>
              <a:t>neste ___________</a:t>
            </a:r>
          </a:p>
          <a:p>
            <a:r>
              <a:rPr lang="nb-NO" sz="1400" dirty="0" smtClean="0"/>
              <a:t> 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416763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Sylinder 14">
            <a:extLst>
              <a:ext uri="{FF2B5EF4-FFF2-40B4-BE49-F238E27FC236}">
                <a16:creationId xmlns:a16="http://schemas.microsoft.com/office/drawing/2014/main" id="{1B915632-0D32-044F-8D97-8DA8D4EED820}"/>
              </a:ext>
            </a:extLst>
          </p:cNvPr>
          <p:cNvSpPr txBox="1"/>
          <p:nvPr/>
        </p:nvSpPr>
        <p:spPr>
          <a:xfrm>
            <a:off x="277432" y="191723"/>
            <a:ext cx="368345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Møte 2: Innovasjon</a:t>
            </a:r>
          </a:p>
          <a:p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Workshop og plan om veien videre</a:t>
            </a:r>
            <a:endParaRPr lang="nb-NO" sz="1200" dirty="0">
              <a:solidFill>
                <a:srgbClr val="0E224E"/>
              </a:solidFill>
              <a:highlight>
                <a:srgbClr val="FFFF00"/>
              </a:highlight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29" name="Bildeforklaring formet som et rektangel 12">
            <a:extLst>
              <a:ext uri="{FF2B5EF4-FFF2-40B4-BE49-F238E27FC236}">
                <a16:creationId xmlns:a16="http://schemas.microsoft.com/office/drawing/2014/main" id="{441F1749-43FD-4949-98E3-A9F51F4D69D8}"/>
              </a:ext>
            </a:extLst>
          </p:cNvPr>
          <p:cNvSpPr/>
          <p:nvPr/>
        </p:nvSpPr>
        <p:spPr>
          <a:xfrm>
            <a:off x="379261" y="1115724"/>
            <a:ext cx="3683453" cy="4976989"/>
          </a:xfrm>
          <a:prstGeom prst="wedgeRectCallout">
            <a:avLst>
              <a:gd name="adj1" fmla="val 31362"/>
              <a:gd name="adj2" fmla="val 34851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029BBA-A325-8D4B-8E4A-35704DCE991B}"/>
              </a:ext>
            </a:extLst>
          </p:cNvPr>
          <p:cNvSpPr/>
          <p:nvPr/>
        </p:nvSpPr>
        <p:spPr>
          <a:xfrm>
            <a:off x="379262" y="1115724"/>
            <a:ext cx="3683453" cy="632642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" name="Tittel 1">
            <a:extLst>
              <a:ext uri="{FF2B5EF4-FFF2-40B4-BE49-F238E27FC236}">
                <a16:creationId xmlns:a16="http://schemas.microsoft.com/office/drawing/2014/main" id="{D92F3B3D-AFE6-7C4E-9ACB-98D73E9963A0}"/>
              </a:ext>
            </a:extLst>
          </p:cNvPr>
          <p:cNvSpPr txBox="1">
            <a:spLocks/>
          </p:cNvSpPr>
          <p:nvPr/>
        </p:nvSpPr>
        <p:spPr>
          <a:xfrm>
            <a:off x="954773" y="1119012"/>
            <a:ext cx="3092246" cy="723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r>
              <a:rPr lang="nb-NO" sz="1200" dirty="0" smtClean="0"/>
              <a:t>Samtykke til å kommunisere med hvem? Hvordan?</a:t>
            </a:r>
            <a:endParaRPr lang="nb-NO" sz="1200" dirty="0"/>
          </a:p>
        </p:txBody>
      </p:sp>
      <p:sp>
        <p:nvSpPr>
          <p:cNvPr id="37" name="Bildeforklaring formet som et rektangel 12">
            <a:extLst>
              <a:ext uri="{FF2B5EF4-FFF2-40B4-BE49-F238E27FC236}">
                <a16:creationId xmlns:a16="http://schemas.microsoft.com/office/drawing/2014/main" id="{19C22FC1-FCBF-8844-953C-3E3FCF646CAC}"/>
              </a:ext>
            </a:extLst>
          </p:cNvPr>
          <p:cNvSpPr/>
          <p:nvPr/>
        </p:nvSpPr>
        <p:spPr>
          <a:xfrm>
            <a:off x="4254274" y="1140032"/>
            <a:ext cx="3683453" cy="4976989"/>
          </a:xfrm>
          <a:prstGeom prst="wedgeRectCallout">
            <a:avLst>
              <a:gd name="adj1" fmla="val 31362"/>
              <a:gd name="adj2" fmla="val 34851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7F2701D-6FA6-DB4E-A298-E4B94E02B28C}"/>
              </a:ext>
            </a:extLst>
          </p:cNvPr>
          <p:cNvSpPr/>
          <p:nvPr/>
        </p:nvSpPr>
        <p:spPr>
          <a:xfrm>
            <a:off x="4254275" y="1115724"/>
            <a:ext cx="3683453" cy="632642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Tittel 1">
            <a:extLst>
              <a:ext uri="{FF2B5EF4-FFF2-40B4-BE49-F238E27FC236}">
                <a16:creationId xmlns:a16="http://schemas.microsoft.com/office/drawing/2014/main" id="{C1D294E9-A971-164B-99D6-FB4E868C2B86}"/>
              </a:ext>
            </a:extLst>
          </p:cNvPr>
          <p:cNvSpPr txBox="1">
            <a:spLocks/>
          </p:cNvSpPr>
          <p:nvPr/>
        </p:nvSpPr>
        <p:spPr>
          <a:xfrm>
            <a:off x="5096378" y="1178080"/>
            <a:ext cx="2137794" cy="723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r>
              <a:rPr lang="nb-NO" sz="1200" dirty="0" smtClean="0"/>
              <a:t>Trenger dere mer informasjon om…?</a:t>
            </a:r>
            <a:endParaRPr lang="nb-NO" sz="1200" dirty="0"/>
          </a:p>
        </p:txBody>
      </p:sp>
      <p:sp>
        <p:nvSpPr>
          <p:cNvPr id="40" name="Bildeforklaring formet som et rektangel 12">
            <a:extLst>
              <a:ext uri="{FF2B5EF4-FFF2-40B4-BE49-F238E27FC236}">
                <a16:creationId xmlns:a16="http://schemas.microsoft.com/office/drawing/2014/main" id="{E72F9340-A63E-494C-90FA-4719B89C559E}"/>
              </a:ext>
            </a:extLst>
          </p:cNvPr>
          <p:cNvSpPr/>
          <p:nvPr/>
        </p:nvSpPr>
        <p:spPr>
          <a:xfrm>
            <a:off x="8155267" y="1140032"/>
            <a:ext cx="3683453" cy="4976989"/>
          </a:xfrm>
          <a:prstGeom prst="wedgeRectCallout">
            <a:avLst>
              <a:gd name="adj1" fmla="val 31362"/>
              <a:gd name="adj2" fmla="val 34851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A7CA202-53E6-664C-8373-520AAF096662}"/>
              </a:ext>
            </a:extLst>
          </p:cNvPr>
          <p:cNvSpPr/>
          <p:nvPr/>
        </p:nvSpPr>
        <p:spPr>
          <a:xfrm>
            <a:off x="8155268" y="1115724"/>
            <a:ext cx="3683453" cy="632642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2" name="Tittel 1">
            <a:extLst>
              <a:ext uri="{FF2B5EF4-FFF2-40B4-BE49-F238E27FC236}">
                <a16:creationId xmlns:a16="http://schemas.microsoft.com/office/drawing/2014/main" id="{CB3A477E-B478-2B49-9A1E-5DB6AF0B063D}"/>
              </a:ext>
            </a:extLst>
          </p:cNvPr>
          <p:cNvSpPr txBox="1">
            <a:spLocks/>
          </p:cNvSpPr>
          <p:nvPr/>
        </p:nvSpPr>
        <p:spPr>
          <a:xfrm>
            <a:off x="8155268" y="1140032"/>
            <a:ext cx="3657470" cy="6083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r>
              <a:rPr lang="nb-NO" sz="1200" dirty="0" smtClean="0"/>
              <a:t>                  Hva </a:t>
            </a:r>
            <a:r>
              <a:rPr lang="nb-NO" sz="1200" dirty="0"/>
              <a:t>kunne </a:t>
            </a:r>
            <a:r>
              <a:rPr lang="nb-NO" sz="1200" dirty="0" smtClean="0"/>
              <a:t>hjelpe </a:t>
            </a:r>
            <a:r>
              <a:rPr lang="nb-NO" sz="1200" dirty="0"/>
              <a:t>når ting glipper</a:t>
            </a:r>
            <a:r>
              <a:rPr lang="nb-NO" sz="1200" dirty="0" smtClean="0"/>
              <a:t>?</a:t>
            </a:r>
          </a:p>
          <a:p>
            <a:r>
              <a:rPr lang="nb-NO" sz="1200" dirty="0" smtClean="0"/>
              <a:t>                  F.eks. Kriseplan  </a:t>
            </a:r>
            <a:endParaRPr lang="nb-NO" sz="1200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90DE273-2486-CF49-81B4-9C1048763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041" y="1170223"/>
            <a:ext cx="398879" cy="39887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A1190A2-3A5A-F446-8AAA-6180D966D175}"/>
              </a:ext>
            </a:extLst>
          </p:cNvPr>
          <p:cNvSpPr/>
          <p:nvPr/>
        </p:nvSpPr>
        <p:spPr>
          <a:xfrm>
            <a:off x="537344" y="1211234"/>
            <a:ext cx="328727" cy="328727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45" name="Graphic 44" descr="Monitor with solid fill">
            <a:extLst>
              <a:ext uri="{FF2B5EF4-FFF2-40B4-BE49-F238E27FC236}">
                <a16:creationId xmlns:a16="http://schemas.microsoft.com/office/drawing/2014/main" id="{9213B2F4-1231-3143-ACCD-CB14A0814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7407" y="1267647"/>
            <a:ext cx="228600" cy="2286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5F8C05-AA54-564E-B559-BED6526FCB96}"/>
              </a:ext>
            </a:extLst>
          </p:cNvPr>
          <p:cNvSpPr/>
          <p:nvPr/>
        </p:nvSpPr>
        <p:spPr>
          <a:xfrm>
            <a:off x="618380" y="1309297"/>
            <a:ext cx="168275" cy="114300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4A3C30D-8DE2-C345-9759-01C68F5077A2}"/>
              </a:ext>
            </a:extLst>
          </p:cNvPr>
          <p:cNvSpPr/>
          <p:nvPr/>
        </p:nvSpPr>
        <p:spPr>
          <a:xfrm>
            <a:off x="11451767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784EFD7-251A-3D47-9A20-D786790F5C21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s.19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8" name="Tittel 1">
            <a:extLst>
              <a:ext uri="{FF2B5EF4-FFF2-40B4-BE49-F238E27FC236}">
                <a16:creationId xmlns:a16="http://schemas.microsoft.com/office/drawing/2014/main" id="{BF968F00-EC23-2C42-96F2-4BB03F950759}"/>
              </a:ext>
            </a:extLst>
          </p:cNvPr>
          <p:cNvSpPr txBox="1">
            <a:spLocks/>
          </p:cNvSpPr>
          <p:nvPr/>
        </p:nvSpPr>
        <p:spPr>
          <a:xfrm>
            <a:off x="573035" y="1863793"/>
            <a:ext cx="3092246" cy="22727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r>
              <a:rPr lang="nb-NO" sz="1100" dirty="0" err="1" smtClean="0"/>
              <a:t>Digipost</a:t>
            </a:r>
            <a:endParaRPr lang="nb-NO" sz="1100" dirty="0" smtClean="0"/>
          </a:p>
          <a:p>
            <a:endParaRPr lang="nb-NO" sz="1100" dirty="0" smtClean="0"/>
          </a:p>
          <a:p>
            <a:r>
              <a:rPr lang="nb-NO" sz="1100" dirty="0" smtClean="0"/>
              <a:t>Innbyggerdialog- </a:t>
            </a:r>
            <a:r>
              <a:rPr lang="nb-NO" sz="1100" dirty="0" err="1" smtClean="0"/>
              <a:t>BankID</a:t>
            </a:r>
            <a:r>
              <a:rPr lang="nb-NO" sz="1100" dirty="0" smtClean="0"/>
              <a:t>?</a:t>
            </a:r>
          </a:p>
          <a:p>
            <a:endParaRPr lang="nb-NO" sz="1100" dirty="0"/>
          </a:p>
          <a:p>
            <a:r>
              <a:rPr lang="nb-NO" sz="1100" dirty="0" smtClean="0"/>
              <a:t>IST (skolen)</a:t>
            </a:r>
          </a:p>
          <a:p>
            <a:endParaRPr lang="nb-NO" sz="1100" dirty="0"/>
          </a:p>
          <a:p>
            <a:r>
              <a:rPr lang="nb-NO" sz="1100" dirty="0" smtClean="0"/>
              <a:t>Samtykkeskjemaet</a:t>
            </a:r>
          </a:p>
          <a:p>
            <a:endParaRPr lang="nb-NO" sz="1100" dirty="0" smtClean="0"/>
          </a:p>
          <a:p>
            <a:pPr marL="171450" indent="-171450">
              <a:buFontTx/>
              <a:buChar char="-"/>
            </a:pPr>
            <a:r>
              <a:rPr lang="nb-NO" sz="1100" dirty="0" smtClean="0"/>
              <a:t>Avklare hvem kartleggingsverktøyet kan deles med.</a:t>
            </a:r>
          </a:p>
          <a:p>
            <a:pPr marL="171450" indent="-171450">
              <a:buFontTx/>
              <a:buChar char="-"/>
            </a:pPr>
            <a:endParaRPr lang="nb-NO" sz="1100" dirty="0" smtClean="0"/>
          </a:p>
          <a:p>
            <a:endParaRPr lang="nb-NO" sz="1100" dirty="0"/>
          </a:p>
          <a:p>
            <a:endParaRPr lang="nb-NO" sz="1100" dirty="0" smtClean="0"/>
          </a:p>
          <a:p>
            <a:endParaRPr lang="nb-NO" sz="8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33957" y="1170223"/>
            <a:ext cx="401995" cy="39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2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4F27CA60-39F9-AA41-9273-E39B9B99BB7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68719" y="1571330"/>
            <a:ext cx="8578716" cy="4829470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nb-NO" sz="1400" b="1" dirty="0">
                <a:highlight>
                  <a:srgbClr val="F4ABBE"/>
                </a:highlight>
                <a:latin typeface="FUTURA MEDIUM" panose="020B0602020204020303" pitchFamily="34" charset="-79"/>
                <a:cs typeface="FUTURA MEDIUM" panose="020B0602020204020303" pitchFamily="34" charset="-79"/>
              </a:rPr>
              <a:t>HVA VIL VI?</a:t>
            </a:r>
            <a:r>
              <a:rPr lang="nb-NO" sz="1400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/>
            </a:r>
            <a:br>
              <a:rPr lang="nb-NO" sz="1400" b="1" dirty="0"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r>
              <a:rPr lang="nb-NO" sz="16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Bli bedre kjent med dere som familie i sin helhet.</a:t>
            </a:r>
          </a:p>
          <a:p>
            <a:pPr>
              <a:lnSpc>
                <a:spcPct val="120000"/>
              </a:lnSpc>
            </a:pPr>
            <a:r>
              <a:rPr lang="nb-NO" sz="1600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H</a:t>
            </a:r>
            <a:r>
              <a:rPr lang="nb-NO" sz="16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øre om både det som fungerer bra og det som oppleves utfordrende.</a:t>
            </a:r>
          </a:p>
          <a:p>
            <a:pPr>
              <a:lnSpc>
                <a:spcPct val="120000"/>
              </a:lnSpc>
            </a:pPr>
            <a:r>
              <a:rPr lang="nb-NO" sz="16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Sette ord på dine/ deres drømmer og det du/ dere ønsker å gjøre og mestre.</a:t>
            </a:r>
          </a:p>
          <a:p>
            <a:pPr>
              <a:lnSpc>
                <a:spcPct val="120000"/>
              </a:lnSpc>
            </a:pPr>
            <a:endParaRPr lang="nb-NO" sz="16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r>
              <a:rPr lang="nb-NO" sz="16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Når du/ dere vil ha identifisert </a:t>
            </a:r>
            <a:r>
              <a:rPr lang="nb-NO" sz="1600" b="1" dirty="0">
                <a:latin typeface="FUTURA MEDIUM" panose="020B0602020204020303" pitchFamily="34" charset="-79"/>
                <a:cs typeface="FUTURA MEDIUM" panose="020B0602020204020303" pitchFamily="34" charset="-79"/>
              </a:rPr>
              <a:t>og </a:t>
            </a:r>
            <a:r>
              <a:rPr lang="nb-NO" sz="16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prioritert dine/ deres behov, vil vi gjerne se på muligheter med deg/dere. Det for at du/dere kan få riktige tjenester til riktig tid. </a:t>
            </a:r>
          </a:p>
          <a:p>
            <a:pPr>
              <a:lnSpc>
                <a:spcPct val="120000"/>
              </a:lnSpc>
            </a:pPr>
            <a:endParaRPr lang="nb-NO" sz="1600" b="1" dirty="0" smtClean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r>
              <a:rPr lang="nb-NO" sz="1600" b="1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Om du/ dere ønsker det, kan vi lage en plan sammen om veien videre for å komme i mål med det som er viktig for deg/ dere.</a:t>
            </a:r>
          </a:p>
          <a:p>
            <a:pPr>
              <a:lnSpc>
                <a:spcPct val="120000"/>
              </a:lnSpc>
            </a:pPr>
            <a:endParaRPr lang="nb-NO" sz="1600" b="1" i="1" u="sng" dirty="0" smtClean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r>
              <a:rPr lang="nb-NO" sz="1600" b="1" i="1" u="sng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Det er du/dere som bestemmer det du/dere ønsker å dele av informasjon med hvem. Si gjerne ifra om det er en person du har spesielt tillit i og ønsker skal være med på </a:t>
            </a:r>
            <a:r>
              <a:rPr lang="nb-NO" sz="1600" b="1" i="1" u="sng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det første møtet. </a:t>
            </a:r>
            <a:endParaRPr lang="nb-NO" sz="1600" b="1" i="1" u="sng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endParaRPr lang="nb-NO" sz="1400" b="1" dirty="0" smtClean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endParaRPr lang="nb-NO" sz="14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>
              <a:lnSpc>
                <a:spcPct val="120000"/>
              </a:lnSpc>
            </a:pPr>
            <a:endParaRPr lang="nb-NO" sz="14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" name="TekstSylinder 14">
            <a:extLst>
              <a:ext uri="{FF2B5EF4-FFF2-40B4-BE49-F238E27FC236}">
                <a16:creationId xmlns:a16="http://schemas.microsoft.com/office/drawing/2014/main" id="{3B78DA8C-7B48-554A-8099-D9216B1D923E}"/>
              </a:ext>
            </a:extLst>
          </p:cNvPr>
          <p:cNvSpPr txBox="1"/>
          <p:nvPr/>
        </p:nvSpPr>
        <p:spPr>
          <a:xfrm>
            <a:off x="924340" y="625146"/>
            <a:ext cx="5502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3600" b="1" dirty="0">
                <a:solidFill>
                  <a:srgbClr val="0E224E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Til dere som familie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AB525B-701F-2B41-A4A5-B8C803856C94}"/>
              </a:ext>
            </a:extLst>
          </p:cNvPr>
          <p:cNvSpPr/>
          <p:nvPr/>
        </p:nvSpPr>
        <p:spPr>
          <a:xfrm>
            <a:off x="11394650" y="122726"/>
            <a:ext cx="597422" cy="597422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8E1970-7058-B74F-B6DC-6581BD81EBCC}"/>
              </a:ext>
            </a:extLst>
          </p:cNvPr>
          <p:cNvSpPr/>
          <p:nvPr/>
        </p:nvSpPr>
        <p:spPr>
          <a:xfrm>
            <a:off x="11490882" y="296347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>
                <a:latin typeface="Futura" panose="020B0602020204020303" pitchFamily="34" charset="-79"/>
                <a:cs typeface="Futura" panose="020B0602020204020303" pitchFamily="34" charset="-79"/>
              </a:rPr>
              <a:t>s.2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0748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E751EA-7A39-B643-BE01-4153C92CBE3F}"/>
              </a:ext>
            </a:extLst>
          </p:cNvPr>
          <p:cNvSpPr/>
          <p:nvPr/>
        </p:nvSpPr>
        <p:spPr>
          <a:xfrm>
            <a:off x="2454104" y="1228788"/>
            <a:ext cx="7450580" cy="2457127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9AC90EB4-E699-A14F-8C10-BF63B687021D}"/>
              </a:ext>
            </a:extLst>
          </p:cNvPr>
          <p:cNvSpPr/>
          <p:nvPr/>
        </p:nvSpPr>
        <p:spPr>
          <a:xfrm rot="5400000">
            <a:off x="12958514" y="5267209"/>
            <a:ext cx="1625374" cy="314270"/>
          </a:xfrm>
          <a:prstGeom prst="triangl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62" name="Bilde 51">
            <a:extLst>
              <a:ext uri="{FF2B5EF4-FFF2-40B4-BE49-F238E27FC236}">
                <a16:creationId xmlns:a16="http://schemas.microsoft.com/office/drawing/2014/main" id="{1C16651F-BEF4-2E45-AE25-98BF6DC46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9110" y="2808378"/>
            <a:ext cx="923175" cy="905974"/>
          </a:xfrm>
          <a:prstGeom prst="rect">
            <a:avLst/>
          </a:prstGeom>
        </p:spPr>
      </p:pic>
      <p:sp>
        <p:nvSpPr>
          <p:cNvPr id="64" name="Bildeforklaring formet som et rektangel 11">
            <a:extLst>
              <a:ext uri="{FF2B5EF4-FFF2-40B4-BE49-F238E27FC236}">
                <a16:creationId xmlns:a16="http://schemas.microsoft.com/office/drawing/2014/main" id="{9AB2D658-48A9-7147-A052-D93FB3C98C3F}"/>
              </a:ext>
            </a:extLst>
          </p:cNvPr>
          <p:cNvSpPr/>
          <p:nvPr/>
        </p:nvSpPr>
        <p:spPr>
          <a:xfrm>
            <a:off x="2477190" y="939323"/>
            <a:ext cx="3797001" cy="375373"/>
          </a:xfrm>
          <a:prstGeom prst="wedgeRectCallout">
            <a:avLst>
              <a:gd name="adj1" fmla="val -13028"/>
              <a:gd name="adj2" fmla="val 49147"/>
            </a:avLst>
          </a:prstGeom>
          <a:solidFill>
            <a:schemeClr val="accent4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MÅL – KORTSIKTIG</a:t>
            </a:r>
          </a:p>
          <a:p>
            <a:pPr algn="ctr"/>
            <a:r>
              <a:rPr lang="nb-NO" sz="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«Hva brenner nå?»</a:t>
            </a:r>
          </a:p>
        </p:txBody>
      </p:sp>
      <p:sp>
        <p:nvSpPr>
          <p:cNvPr id="65" name="Bildeforklaring formet som et rektangel 11">
            <a:extLst>
              <a:ext uri="{FF2B5EF4-FFF2-40B4-BE49-F238E27FC236}">
                <a16:creationId xmlns:a16="http://schemas.microsoft.com/office/drawing/2014/main" id="{DA182E3E-63F8-FF4F-AAFC-CF787D9EDDC1}"/>
              </a:ext>
            </a:extLst>
          </p:cNvPr>
          <p:cNvSpPr/>
          <p:nvPr/>
        </p:nvSpPr>
        <p:spPr>
          <a:xfrm>
            <a:off x="6372664" y="939323"/>
            <a:ext cx="3555106" cy="375373"/>
          </a:xfrm>
          <a:prstGeom prst="wedgeRectCallout">
            <a:avLst>
              <a:gd name="adj1" fmla="val -13028"/>
              <a:gd name="adj2" fmla="val 41652"/>
            </a:avLst>
          </a:prstGeom>
          <a:solidFill>
            <a:schemeClr val="accent4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MÅL – LANGSIKTIG</a:t>
            </a:r>
          </a:p>
          <a:p>
            <a:pPr algn="ctr"/>
            <a:r>
              <a:rPr lang="nb-NO" sz="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«Hva kan vi jobbe med og utvikle over tid?»</a:t>
            </a:r>
          </a:p>
        </p:txBody>
      </p:sp>
      <p:sp>
        <p:nvSpPr>
          <p:cNvPr id="70" name="TekstSylinder 14">
            <a:extLst>
              <a:ext uri="{FF2B5EF4-FFF2-40B4-BE49-F238E27FC236}">
                <a16:creationId xmlns:a16="http://schemas.microsoft.com/office/drawing/2014/main" id="{18C90DD9-9C99-CA4B-B7C6-35EC5F464092}"/>
              </a:ext>
            </a:extLst>
          </p:cNvPr>
          <p:cNvSpPr txBox="1"/>
          <p:nvPr/>
        </p:nvSpPr>
        <p:spPr>
          <a:xfrm>
            <a:off x="2577694" y="1409924"/>
            <a:ext cx="33311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800" i="1" dirty="0">
                <a:latin typeface="Futura" panose="020B0602020204020303" pitchFamily="34" charset="-79"/>
                <a:cs typeface="Futura" panose="020B0602020204020303" pitchFamily="34" charset="-79"/>
              </a:rPr>
              <a:t>EKS: Barnet er på skolen noen dager i uken, og trives med det»</a:t>
            </a:r>
            <a:endParaRPr lang="nb-NO" sz="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21" name="TekstSylinder 14">
            <a:extLst>
              <a:ext uri="{FF2B5EF4-FFF2-40B4-BE49-F238E27FC236}">
                <a16:creationId xmlns:a16="http://schemas.microsoft.com/office/drawing/2014/main" id="{CE8075AD-4CD6-3A4F-9C72-EA12A8417C1D}"/>
              </a:ext>
            </a:extLst>
          </p:cNvPr>
          <p:cNvSpPr txBox="1"/>
          <p:nvPr/>
        </p:nvSpPr>
        <p:spPr>
          <a:xfrm>
            <a:off x="277432" y="191723"/>
            <a:ext cx="749061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T</a:t>
            </a:r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iltak: Koordinerte mot felles mål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0FA2DA-0599-DB4D-937A-C30B21DDA68A}"/>
              </a:ext>
            </a:extLst>
          </p:cNvPr>
          <p:cNvSpPr/>
          <p:nvPr/>
        </p:nvSpPr>
        <p:spPr>
          <a:xfrm>
            <a:off x="2532861" y="3676130"/>
            <a:ext cx="7450580" cy="2457127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Ellipse 7">
            <a:extLst>
              <a:ext uri="{FF2B5EF4-FFF2-40B4-BE49-F238E27FC236}">
                <a16:creationId xmlns:a16="http://schemas.microsoft.com/office/drawing/2014/main" id="{59EEED90-0664-8C49-B46F-069C7174665D}"/>
              </a:ext>
            </a:extLst>
          </p:cNvPr>
          <p:cNvSpPr/>
          <p:nvPr/>
        </p:nvSpPr>
        <p:spPr>
          <a:xfrm>
            <a:off x="551593" y="2954663"/>
            <a:ext cx="1243681" cy="316740"/>
          </a:xfrm>
          <a:prstGeom prst="ellipse">
            <a:avLst/>
          </a:prstGeom>
          <a:solidFill>
            <a:srgbClr val="F6D4C1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25" name="Bilde 41">
            <a:extLst>
              <a:ext uri="{FF2B5EF4-FFF2-40B4-BE49-F238E27FC236}">
                <a16:creationId xmlns:a16="http://schemas.microsoft.com/office/drawing/2014/main" id="{27E8D287-9735-494A-A3B2-56154966CED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19145" y="2040154"/>
            <a:ext cx="398043" cy="112253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DD4034-646C-644C-832B-7141D4B5BD31}"/>
              </a:ext>
            </a:extLst>
          </p:cNvPr>
          <p:cNvCxnSpPr>
            <a:cxnSpLocks/>
          </p:cNvCxnSpPr>
          <p:nvPr/>
        </p:nvCxnSpPr>
        <p:spPr>
          <a:xfrm flipV="1">
            <a:off x="2208559" y="3647232"/>
            <a:ext cx="7962382" cy="5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Bilde 52">
            <a:extLst>
              <a:ext uri="{FF2B5EF4-FFF2-40B4-BE49-F238E27FC236}">
                <a16:creationId xmlns:a16="http://schemas.microsoft.com/office/drawing/2014/main" id="{89BE8FE4-A308-6445-BB4F-0727CD594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6320" y="2533508"/>
            <a:ext cx="862751" cy="1181305"/>
          </a:xfrm>
          <a:prstGeom prst="rect">
            <a:avLst/>
          </a:prstGeom>
        </p:spPr>
      </p:pic>
      <p:sp>
        <p:nvSpPr>
          <p:cNvPr id="34" name="Ellipse 7">
            <a:extLst>
              <a:ext uri="{FF2B5EF4-FFF2-40B4-BE49-F238E27FC236}">
                <a16:creationId xmlns:a16="http://schemas.microsoft.com/office/drawing/2014/main" id="{E675A33B-6C93-D44B-8ADA-455D85E800C1}"/>
              </a:ext>
            </a:extLst>
          </p:cNvPr>
          <p:cNvSpPr/>
          <p:nvPr/>
        </p:nvSpPr>
        <p:spPr>
          <a:xfrm>
            <a:off x="499941" y="5666299"/>
            <a:ext cx="1812732" cy="461665"/>
          </a:xfrm>
          <a:prstGeom prst="ellipse">
            <a:avLst/>
          </a:prstGeom>
          <a:solidFill>
            <a:srgbClr val="F6D4C1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35" name="Bilde 6">
            <a:extLst>
              <a:ext uri="{FF2B5EF4-FFF2-40B4-BE49-F238E27FC236}">
                <a16:creationId xmlns:a16="http://schemas.microsoft.com/office/drawing/2014/main" id="{1336263D-F100-9942-95B5-100936D84EB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50827" y="4358186"/>
            <a:ext cx="519017" cy="1538946"/>
          </a:xfrm>
          <a:prstGeom prst="rect">
            <a:avLst/>
          </a:prstGeom>
        </p:spPr>
      </p:pic>
      <p:pic>
        <p:nvPicPr>
          <p:cNvPr id="36" name="Bilde 4">
            <a:extLst>
              <a:ext uri="{FF2B5EF4-FFF2-40B4-BE49-F238E27FC236}">
                <a16:creationId xmlns:a16="http://schemas.microsoft.com/office/drawing/2014/main" id="{563DCCCC-A3A1-934C-85A9-24C0D43BDF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7979" y="4358186"/>
            <a:ext cx="593478" cy="1545516"/>
          </a:xfrm>
          <a:prstGeom prst="rect">
            <a:avLst/>
          </a:prstGeom>
        </p:spPr>
      </p:pic>
      <p:sp>
        <p:nvSpPr>
          <p:cNvPr id="38" name="Bildeforklaring formet som et rektangel 11">
            <a:extLst>
              <a:ext uri="{FF2B5EF4-FFF2-40B4-BE49-F238E27FC236}">
                <a16:creationId xmlns:a16="http://schemas.microsoft.com/office/drawing/2014/main" id="{7D048E45-E148-A043-AC4E-3383619E8498}"/>
              </a:ext>
            </a:extLst>
          </p:cNvPr>
          <p:cNvSpPr/>
          <p:nvPr/>
        </p:nvSpPr>
        <p:spPr>
          <a:xfrm>
            <a:off x="533467" y="1352716"/>
            <a:ext cx="1487592" cy="518998"/>
          </a:xfrm>
          <a:prstGeom prst="wedgeRectCallout">
            <a:avLst>
              <a:gd name="adj1" fmla="val 13733"/>
              <a:gd name="adj2" fmla="val 89194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Hva er det barnet/ungdommen har som mål?</a:t>
            </a:r>
          </a:p>
        </p:txBody>
      </p:sp>
      <p:sp>
        <p:nvSpPr>
          <p:cNvPr id="39" name="Bildeforklaring formet som et rektangel 11">
            <a:extLst>
              <a:ext uri="{FF2B5EF4-FFF2-40B4-BE49-F238E27FC236}">
                <a16:creationId xmlns:a16="http://schemas.microsoft.com/office/drawing/2014/main" id="{CA5BAD2A-7C09-CD45-B66F-49D673D3F136}"/>
              </a:ext>
            </a:extLst>
          </p:cNvPr>
          <p:cNvSpPr/>
          <p:nvPr/>
        </p:nvSpPr>
        <p:spPr>
          <a:xfrm>
            <a:off x="496296" y="3563701"/>
            <a:ext cx="1524763" cy="518998"/>
          </a:xfrm>
          <a:prstGeom prst="wedgeRectCallout">
            <a:avLst>
              <a:gd name="adj1" fmla="val 13733"/>
              <a:gd name="adj2" fmla="val 89194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Hva er det dere som familie har som mål?</a:t>
            </a:r>
          </a:p>
        </p:txBody>
      </p:sp>
      <p:sp>
        <p:nvSpPr>
          <p:cNvPr id="20" name="TekstSylinder 14">
            <a:extLst>
              <a:ext uri="{FF2B5EF4-FFF2-40B4-BE49-F238E27FC236}">
                <a16:creationId xmlns:a16="http://schemas.microsoft.com/office/drawing/2014/main" id="{95F01359-993B-6C4A-94D8-78B10FC99690}"/>
              </a:ext>
            </a:extLst>
          </p:cNvPr>
          <p:cNvSpPr txBox="1"/>
          <p:nvPr/>
        </p:nvSpPr>
        <p:spPr>
          <a:xfrm>
            <a:off x="7171926" y="3759936"/>
            <a:ext cx="19565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800" i="1" dirty="0">
                <a:latin typeface="Futura" panose="020B0602020204020303" pitchFamily="34" charset="-79"/>
                <a:cs typeface="Futura" panose="020B0602020204020303" pitchFamily="34" charset="-79"/>
              </a:rPr>
              <a:t>EKS: Kunne klare å jobbe fulltid</a:t>
            </a:r>
            <a:endParaRPr lang="nb-NO" sz="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F0A9A4D-4784-5F45-899F-BD9D5AEF0EF8}"/>
              </a:ext>
            </a:extLst>
          </p:cNvPr>
          <p:cNvSpPr/>
          <p:nvPr/>
        </p:nvSpPr>
        <p:spPr>
          <a:xfrm>
            <a:off x="11451767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3953CE-49A6-3145-A7AB-074908B48024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s.20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D1FB7A-5F51-E942-B98C-37763A6C5F69}"/>
              </a:ext>
            </a:extLst>
          </p:cNvPr>
          <p:cNvSpPr/>
          <p:nvPr/>
        </p:nvSpPr>
        <p:spPr>
          <a:xfrm>
            <a:off x="0" y="326975"/>
            <a:ext cx="25776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TIPS</a:t>
            </a:r>
            <a:r>
              <a:rPr lang="nb-NO" sz="8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:</a:t>
            </a:r>
          </a:p>
          <a:p>
            <a:r>
              <a:rPr lang="nb-NO" sz="8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lang="nb-NO" sz="8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        S- spesifikk</a:t>
            </a:r>
          </a:p>
          <a:p>
            <a:r>
              <a:rPr lang="nb-NO" sz="8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         M- Målbart</a:t>
            </a:r>
          </a:p>
          <a:p>
            <a:r>
              <a:rPr lang="nb-NO" sz="8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         A-Attraktiv</a:t>
            </a:r>
          </a:p>
          <a:p>
            <a:r>
              <a:rPr lang="nb-NO" sz="8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         R-Realist</a:t>
            </a:r>
          </a:p>
          <a:p>
            <a:r>
              <a:rPr lang="nb-NO" sz="8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         T- Tidsbestemt</a:t>
            </a:r>
          </a:p>
          <a:p>
            <a:r>
              <a:rPr lang="nb-NO" sz="8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         E-Evaluering</a:t>
            </a:r>
            <a:endParaRPr lang="nb-NO" sz="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06023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tel 1">
            <a:extLst>
              <a:ext uri="{FF2B5EF4-FFF2-40B4-BE49-F238E27FC236}">
                <a16:creationId xmlns:a16="http://schemas.microsoft.com/office/drawing/2014/main" id="{FA7A8F9F-22D8-D540-80E2-F34A790E64C7}"/>
              </a:ext>
            </a:extLst>
          </p:cNvPr>
          <p:cNvSpPr txBox="1">
            <a:spLocks/>
          </p:cNvSpPr>
          <p:nvPr/>
        </p:nvSpPr>
        <p:spPr>
          <a:xfrm>
            <a:off x="841829" y="545456"/>
            <a:ext cx="3656599" cy="7667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i="0" kern="1200">
                <a:solidFill>
                  <a:srgbClr val="0E224E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r>
              <a:rPr lang="nb-NO" dirty="0"/>
              <a:t>Møtetidspunkt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5FBD428-9E81-F642-B4DA-C913FF7748AC}"/>
              </a:ext>
            </a:extLst>
          </p:cNvPr>
          <p:cNvCxnSpPr>
            <a:cxnSpLocks/>
          </p:cNvCxnSpPr>
          <p:nvPr/>
        </p:nvCxnSpPr>
        <p:spPr>
          <a:xfrm>
            <a:off x="841829" y="3337108"/>
            <a:ext cx="10174514" cy="7363"/>
          </a:xfrm>
          <a:prstGeom prst="line">
            <a:avLst/>
          </a:prstGeom>
          <a:ln w="38100">
            <a:solidFill>
              <a:srgbClr val="0D21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2D2128F-B2E9-8F40-8B16-DA9AB07904D3}"/>
              </a:ext>
            </a:extLst>
          </p:cNvPr>
          <p:cNvSpPr/>
          <p:nvPr/>
        </p:nvSpPr>
        <p:spPr>
          <a:xfrm>
            <a:off x="4745536" y="3439793"/>
            <a:ext cx="185231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dirty="0">
                <a:latin typeface="Futura" panose="020B0602020204020303" pitchFamily="34" charset="-79"/>
                <a:cs typeface="Futura" panose="020B0602020204020303" pitchFamily="34" charset="-79"/>
              </a:rPr>
              <a:t>1.HVA ER</a:t>
            </a:r>
          </a:p>
          <a:p>
            <a:r>
              <a:rPr lang="nb-NO" sz="1200" dirty="0">
                <a:latin typeface="Futura" panose="020B0602020204020303" pitchFamily="34" charset="-79"/>
                <a:cs typeface="Futura" panose="020B0602020204020303" pitchFamily="34" charset="-79"/>
              </a:rPr>
              <a:t>FAMILIENS BEHOV?</a:t>
            </a:r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215FEE9-519F-6341-A368-8B335AA854B5}"/>
              </a:ext>
            </a:extLst>
          </p:cNvPr>
          <p:cNvSpPr/>
          <p:nvPr/>
        </p:nvSpPr>
        <p:spPr>
          <a:xfrm>
            <a:off x="7422118" y="3439793"/>
            <a:ext cx="2321425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2. SAMSKAPE</a:t>
            </a:r>
            <a:b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TJENESTILBUD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B9ABD77-F722-1144-BD13-1992D5694141}"/>
              </a:ext>
            </a:extLst>
          </p:cNvPr>
          <p:cNvCxnSpPr/>
          <p:nvPr/>
        </p:nvCxnSpPr>
        <p:spPr>
          <a:xfrm flipV="1">
            <a:off x="5533355" y="3038107"/>
            <a:ext cx="0" cy="299001"/>
          </a:xfrm>
          <a:prstGeom prst="line">
            <a:avLst/>
          </a:prstGeom>
          <a:ln w="12700">
            <a:solidFill>
              <a:srgbClr val="0D21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6EDFCA4-4F6A-7C4B-A798-AA242CF14945}"/>
              </a:ext>
            </a:extLst>
          </p:cNvPr>
          <p:cNvCxnSpPr/>
          <p:nvPr/>
        </p:nvCxnSpPr>
        <p:spPr>
          <a:xfrm flipV="1">
            <a:off x="8341418" y="3038107"/>
            <a:ext cx="0" cy="299001"/>
          </a:xfrm>
          <a:prstGeom prst="line">
            <a:avLst/>
          </a:prstGeom>
          <a:ln w="12700">
            <a:solidFill>
              <a:srgbClr val="0D21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60EF5673-716A-644B-8AB1-40EEC9605EF2}"/>
              </a:ext>
            </a:extLst>
          </p:cNvPr>
          <p:cNvSpPr/>
          <p:nvPr/>
        </p:nvSpPr>
        <p:spPr>
          <a:xfrm>
            <a:off x="2250999" y="3428165"/>
            <a:ext cx="1345215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dirty="0">
                <a:latin typeface="Futura" panose="020B0602020204020303" pitchFamily="34" charset="-79"/>
                <a:cs typeface="Futura" panose="020B0602020204020303" pitchFamily="34" charset="-79"/>
              </a:rPr>
              <a:t>FAMILIEN FORBEREDER SEG</a:t>
            </a:r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91F680B-4118-A544-A3E1-DBB045035A21}"/>
              </a:ext>
            </a:extLst>
          </p:cNvPr>
          <p:cNvCxnSpPr/>
          <p:nvPr/>
        </p:nvCxnSpPr>
        <p:spPr>
          <a:xfrm flipV="1">
            <a:off x="2858727" y="3017721"/>
            <a:ext cx="0" cy="299001"/>
          </a:xfrm>
          <a:prstGeom prst="line">
            <a:avLst/>
          </a:prstGeom>
          <a:ln w="12700">
            <a:solidFill>
              <a:srgbClr val="0D21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3642CA1C-943B-A44E-81B7-E7E260F02BA9}"/>
              </a:ext>
            </a:extLst>
          </p:cNvPr>
          <p:cNvSpPr/>
          <p:nvPr/>
        </p:nvSpPr>
        <p:spPr>
          <a:xfrm>
            <a:off x="5065930" y="2110187"/>
            <a:ext cx="934849" cy="934849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554C2F5-EBAD-3147-ADD2-113E92C98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211" y="2294882"/>
            <a:ext cx="321566" cy="51383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40ABF5D-1F4E-5B42-B011-EB7F2D993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1956" y="2277334"/>
            <a:ext cx="539173" cy="637314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40B44AB1-3127-5C42-9871-0EFE8BEF6967}"/>
              </a:ext>
            </a:extLst>
          </p:cNvPr>
          <p:cNvSpPr/>
          <p:nvPr/>
        </p:nvSpPr>
        <p:spPr>
          <a:xfrm>
            <a:off x="7841137" y="2091666"/>
            <a:ext cx="934849" cy="934849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0BEEDE44-1A99-CD44-AC20-2C6C796F9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1418" y="2276361"/>
            <a:ext cx="321566" cy="51383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B8F2CD26-5B3B-2C4D-9048-4A7DE21784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7163" y="2258813"/>
            <a:ext cx="539173" cy="637314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86589763-B8FD-FE41-91B5-68C4533D9C26}"/>
              </a:ext>
            </a:extLst>
          </p:cNvPr>
          <p:cNvSpPr/>
          <p:nvPr/>
        </p:nvSpPr>
        <p:spPr>
          <a:xfrm>
            <a:off x="4740855" y="4133985"/>
            <a:ext cx="2177361" cy="255454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MÅL:  Første møte med familien. Familien forteller om sine helhetlige behov i hverdagen</a:t>
            </a:r>
            <a:r>
              <a:rPr lang="nb-NO" sz="12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.</a:t>
            </a:r>
          </a:p>
          <a:p>
            <a:r>
              <a:rPr lang="nb-NO" sz="12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2-3 nøkkel personer fra ulike tjenester som familien har tillit i. </a:t>
            </a:r>
          </a:p>
          <a:p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nb-NO" sz="12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Respektere familiens ønsker om hva de vil fortelle til hvem.</a:t>
            </a:r>
            <a: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/>
            </a:r>
            <a:b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nb-NO" sz="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nb-NO" sz="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5BFCBC8-C426-5244-99F3-2F4E540F2EBD}"/>
              </a:ext>
            </a:extLst>
          </p:cNvPr>
          <p:cNvSpPr/>
          <p:nvPr/>
        </p:nvSpPr>
        <p:spPr>
          <a:xfrm>
            <a:off x="7422117" y="4057785"/>
            <a:ext cx="2321425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MÅL: </a:t>
            </a:r>
            <a:r>
              <a:rPr lang="nb-NO" sz="12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Familien presenterer sine behov og prioriteringer til tverrfagligteamet. </a:t>
            </a:r>
          </a:p>
          <a:p>
            <a:endParaRPr lang="nb-NO" sz="1200" dirty="0" smtClean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nb-NO" sz="12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Avklare veien videre: plan for at familien kan nå sine mål, utforming av tjenester i  samarbeide</a:t>
            </a:r>
            <a: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lang="nb-NO" sz="1200" dirty="0" smtClean="0">
                <a:latin typeface="Futura Medium" panose="020B0602020204020303" pitchFamily="34" charset="-79"/>
                <a:cs typeface="Futura Medium" panose="020B0602020204020303" pitchFamily="34" charset="-79"/>
              </a:rPr>
              <a:t>med tverrfagligteamet. </a:t>
            </a:r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77C9354-E96C-3B4C-B58A-792BF41470B7}"/>
              </a:ext>
            </a:extLst>
          </p:cNvPr>
          <p:cNvSpPr/>
          <p:nvPr/>
        </p:nvSpPr>
        <p:spPr>
          <a:xfrm>
            <a:off x="2243124" y="4078125"/>
            <a:ext cx="2177361" cy="12618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MÅL:  Familien reflekterer over spørsmålene som er i heftet slik at de kommer forberedt til møtet. </a:t>
            </a:r>
          </a:p>
          <a:p>
            <a:endParaRPr lang="nb-NO" sz="1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nb-NO" sz="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nb-NO" sz="8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52" name="Bilde 3">
            <a:extLst>
              <a:ext uri="{FF2B5EF4-FFF2-40B4-BE49-F238E27FC236}">
                <a16:creationId xmlns:a16="http://schemas.microsoft.com/office/drawing/2014/main" id="{D215DC52-F6A4-2743-8895-CC10538D0D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6182" y="2126491"/>
            <a:ext cx="934847" cy="93484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CBB5890-C287-D44A-8EB6-A0E0FC20A2D6}"/>
              </a:ext>
            </a:extLst>
          </p:cNvPr>
          <p:cNvSpPr/>
          <p:nvPr/>
        </p:nvSpPr>
        <p:spPr>
          <a:xfrm>
            <a:off x="4820337" y="1282270"/>
            <a:ext cx="170270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u="sng" dirty="0">
                <a:latin typeface="Futura" panose="020B0602020204020303" pitchFamily="34" charset="-79"/>
                <a:cs typeface="Futura" panose="020B0602020204020303" pitchFamily="34" charset="-79"/>
              </a:rPr>
              <a:t>MØTE </a:t>
            </a:r>
            <a:r>
              <a:rPr lang="nb-NO" sz="1200" b="1" u="sng" dirty="0" smtClean="0">
                <a:latin typeface="Futura" panose="020B0602020204020303" pitchFamily="34" charset="-79"/>
                <a:cs typeface="Futura" panose="020B0602020204020303" pitchFamily="34" charset="-79"/>
              </a:rPr>
              <a:t>1</a:t>
            </a:r>
          </a:p>
          <a:p>
            <a:r>
              <a:rPr lang="nb-NO" sz="1200" b="1" dirty="0" smtClean="0">
                <a:latin typeface="Futura Medium" panose="020B0602020204020303" pitchFamily="34" charset="-79"/>
                <a:cs typeface="Futura" panose="020B0602020204020303" pitchFamily="34" charset="-79"/>
              </a:rPr>
              <a:t>Dato: </a:t>
            </a:r>
          </a:p>
          <a:p>
            <a:r>
              <a:rPr lang="nb-NO" sz="1200" b="1" dirty="0" smtClean="0">
                <a:latin typeface="Futura Medium" panose="020B0602020204020303" pitchFamily="34" charset="-79"/>
                <a:cs typeface="Futura" panose="020B0602020204020303" pitchFamily="34" charset="-79"/>
              </a:rPr>
              <a:t>Tidspunkt:</a:t>
            </a:r>
          </a:p>
          <a:p>
            <a:r>
              <a:rPr lang="nb-NO" sz="1200" b="1" dirty="0" smtClean="0">
                <a:latin typeface="Futura Medium" panose="020B0602020204020303" pitchFamily="34" charset="-79"/>
                <a:cs typeface="Futura" panose="020B0602020204020303" pitchFamily="34" charset="-79"/>
              </a:rPr>
              <a:t>Sted: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6E8CAAE-7ADB-6C47-BC51-03A585BB54DF}"/>
              </a:ext>
            </a:extLst>
          </p:cNvPr>
          <p:cNvSpPr/>
          <p:nvPr/>
        </p:nvSpPr>
        <p:spPr>
          <a:xfrm>
            <a:off x="7624982" y="1286048"/>
            <a:ext cx="1702707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u="sng" dirty="0">
                <a:latin typeface="Futura" panose="020B0602020204020303" pitchFamily="34" charset="-79"/>
                <a:cs typeface="Futura" panose="020B0602020204020303" pitchFamily="34" charset="-79"/>
              </a:rPr>
              <a:t>MØTE </a:t>
            </a:r>
            <a:r>
              <a:rPr lang="nb-NO" sz="1200" b="1" u="sng" dirty="0" smtClean="0">
                <a:latin typeface="Futura" panose="020B0602020204020303" pitchFamily="34" charset="-79"/>
                <a:cs typeface="Futura" panose="020B0602020204020303" pitchFamily="34" charset="-79"/>
              </a:rPr>
              <a:t>2</a:t>
            </a:r>
          </a:p>
          <a:p>
            <a:r>
              <a:rPr lang="nb-NO" sz="1200" b="1" dirty="0">
                <a:latin typeface="Futura Medium" panose="020B0602020204020303" pitchFamily="34" charset="-79"/>
                <a:cs typeface="Futura" panose="020B0602020204020303" pitchFamily="34" charset="-79"/>
              </a:rPr>
              <a:t>Dato: </a:t>
            </a:r>
          </a:p>
          <a:p>
            <a:r>
              <a:rPr lang="nb-NO" sz="1200" b="1" dirty="0">
                <a:latin typeface="Futura Medium" panose="020B0602020204020303" pitchFamily="34" charset="-79"/>
                <a:cs typeface="Futura" panose="020B0602020204020303" pitchFamily="34" charset="-79"/>
              </a:rPr>
              <a:t>Tidspunkt:</a:t>
            </a:r>
          </a:p>
          <a:p>
            <a:r>
              <a:rPr lang="nb-NO" sz="1200" b="1" dirty="0">
                <a:latin typeface="Futura Medium" panose="020B0602020204020303" pitchFamily="34" charset="-79"/>
                <a:cs typeface="Futura" panose="020B0602020204020303" pitchFamily="34" charset="-79"/>
              </a:rPr>
              <a:t>Sted: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C77600F-C4E7-8244-B557-CC668D76E097}"/>
              </a:ext>
            </a:extLst>
          </p:cNvPr>
          <p:cNvSpPr/>
          <p:nvPr/>
        </p:nvSpPr>
        <p:spPr>
          <a:xfrm>
            <a:off x="2337092" y="1328437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u="sng" dirty="0">
                <a:latin typeface="Futura" panose="020B0602020204020303" pitchFamily="34" charset="-79"/>
                <a:cs typeface="Futura" panose="020B0602020204020303" pitchFamily="34" charset="-79"/>
              </a:rPr>
              <a:t>FORBREDELSE</a:t>
            </a:r>
            <a:endParaRPr lang="nb-NO" sz="1200" b="1" u="sng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92B32E9-D268-6A46-980B-3CE96A7D61AB}"/>
              </a:ext>
            </a:extLst>
          </p:cNvPr>
          <p:cNvSpPr/>
          <p:nvPr/>
        </p:nvSpPr>
        <p:spPr>
          <a:xfrm>
            <a:off x="11394650" y="122726"/>
            <a:ext cx="597422" cy="597422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4E65EF-085A-BC42-974D-58EF3238ED97}"/>
              </a:ext>
            </a:extLst>
          </p:cNvPr>
          <p:cNvSpPr/>
          <p:nvPr/>
        </p:nvSpPr>
        <p:spPr>
          <a:xfrm>
            <a:off x="11467732" y="296347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s.3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6648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Bilde 24">
            <a:extLst>
              <a:ext uri="{FF2B5EF4-FFF2-40B4-BE49-F238E27FC236}">
                <a16:creationId xmlns:a16="http://schemas.microsoft.com/office/drawing/2014/main" id="{3B462980-59AB-CB43-AF36-85090809B10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91431" y="3011414"/>
            <a:ext cx="9209137" cy="1751890"/>
          </a:xfrm>
          <a:prstGeom prst="rect">
            <a:avLst/>
          </a:prstGeom>
        </p:spPr>
      </p:pic>
      <p:pic>
        <p:nvPicPr>
          <p:cNvPr id="26" name="Bilde 25">
            <a:extLst>
              <a:ext uri="{FF2B5EF4-FFF2-40B4-BE49-F238E27FC236}">
                <a16:creationId xmlns:a16="http://schemas.microsoft.com/office/drawing/2014/main" id="{5CB56112-C2C3-4C4E-8374-33C8C2A85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489" y="708124"/>
            <a:ext cx="5449781" cy="2059304"/>
          </a:xfrm>
          <a:prstGeom prst="rect">
            <a:avLst/>
          </a:prstGeom>
        </p:spPr>
      </p:pic>
      <p:pic>
        <p:nvPicPr>
          <p:cNvPr id="27" name="Bilde 26">
            <a:extLst>
              <a:ext uri="{FF2B5EF4-FFF2-40B4-BE49-F238E27FC236}">
                <a16:creationId xmlns:a16="http://schemas.microsoft.com/office/drawing/2014/main" id="{584FBC82-CE62-C444-9C67-12B06261F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1095" y="1031152"/>
            <a:ext cx="465815" cy="125696"/>
          </a:xfrm>
          <a:prstGeom prst="rect">
            <a:avLst/>
          </a:prstGeom>
        </p:spPr>
      </p:pic>
      <p:pic>
        <p:nvPicPr>
          <p:cNvPr id="28" name="Bilde 27">
            <a:extLst>
              <a:ext uri="{FF2B5EF4-FFF2-40B4-BE49-F238E27FC236}">
                <a16:creationId xmlns:a16="http://schemas.microsoft.com/office/drawing/2014/main" id="{69D6EF92-CCBF-3347-977F-22C304BCC3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6820" y="1632344"/>
            <a:ext cx="465815" cy="125696"/>
          </a:xfrm>
          <a:prstGeom prst="rect">
            <a:avLst/>
          </a:prstGeom>
        </p:spPr>
      </p:pic>
      <p:pic>
        <p:nvPicPr>
          <p:cNvPr id="39" name="Bilde 38">
            <a:extLst>
              <a:ext uri="{FF2B5EF4-FFF2-40B4-BE49-F238E27FC236}">
                <a16:creationId xmlns:a16="http://schemas.microsoft.com/office/drawing/2014/main" id="{C2D1540D-AF1B-AA48-AC75-5CC48293CE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125" y="875637"/>
            <a:ext cx="2121630" cy="1557142"/>
          </a:xfrm>
          <a:prstGeom prst="rect">
            <a:avLst/>
          </a:prstGeom>
        </p:spPr>
      </p:pic>
      <p:grpSp>
        <p:nvGrpSpPr>
          <p:cNvPr id="44" name="Gruppe 43">
            <a:extLst>
              <a:ext uri="{FF2B5EF4-FFF2-40B4-BE49-F238E27FC236}">
                <a16:creationId xmlns:a16="http://schemas.microsoft.com/office/drawing/2014/main" id="{01F58CA4-D3AF-FC47-8105-919594AD33FE}"/>
              </a:ext>
            </a:extLst>
          </p:cNvPr>
          <p:cNvGrpSpPr/>
          <p:nvPr/>
        </p:nvGrpSpPr>
        <p:grpSpPr>
          <a:xfrm>
            <a:off x="1458477" y="2401250"/>
            <a:ext cx="8541824" cy="3469704"/>
            <a:chOff x="1745348" y="3232828"/>
            <a:chExt cx="8541824" cy="3469704"/>
          </a:xfrm>
        </p:grpSpPr>
        <p:sp>
          <p:nvSpPr>
            <p:cNvPr id="46" name="TekstSylinder 45">
              <a:extLst>
                <a:ext uri="{FF2B5EF4-FFF2-40B4-BE49-F238E27FC236}">
                  <a16:creationId xmlns:a16="http://schemas.microsoft.com/office/drawing/2014/main" id="{75D5C7D6-353F-6E47-BA61-2E21F7E19EEF}"/>
                </a:ext>
              </a:extLst>
            </p:cNvPr>
            <p:cNvSpPr txBox="1"/>
            <p:nvPr/>
          </p:nvSpPr>
          <p:spPr>
            <a:xfrm rot="16200000">
              <a:off x="846501" y="4131675"/>
              <a:ext cx="20593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nb-NO" sz="1100" dirty="0">
                  <a:solidFill>
                    <a:schemeClr val="accent6"/>
                  </a:solidFill>
                  <a:latin typeface="Futura" panose="020B0602020204020303" pitchFamily="34" charset="-79"/>
                  <a:cs typeface="Futura" panose="020B0602020204020303" pitchFamily="34" charset="-79"/>
                </a:rPr>
                <a:t>SKOLE</a:t>
              </a:r>
            </a:p>
          </p:txBody>
        </p:sp>
        <p:sp>
          <p:nvSpPr>
            <p:cNvPr id="47" name="TekstSylinder 46">
              <a:extLst>
                <a:ext uri="{FF2B5EF4-FFF2-40B4-BE49-F238E27FC236}">
                  <a16:creationId xmlns:a16="http://schemas.microsoft.com/office/drawing/2014/main" id="{A6DC051A-84A2-9644-8ACF-D322364B6992}"/>
                </a:ext>
              </a:extLst>
            </p:cNvPr>
            <p:cNvSpPr txBox="1"/>
            <p:nvPr/>
          </p:nvSpPr>
          <p:spPr>
            <a:xfrm rot="5400000">
              <a:off x="6674780" y="5542076"/>
              <a:ext cx="20593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nb-NO" sz="1100" dirty="0">
                  <a:solidFill>
                    <a:schemeClr val="accent6"/>
                  </a:solidFill>
                  <a:latin typeface="Futura" panose="020B0602020204020303" pitchFamily="34" charset="-79"/>
                  <a:cs typeface="Futura" panose="020B0602020204020303" pitchFamily="34" charset="-79"/>
                </a:rPr>
                <a:t>JOBB</a:t>
              </a:r>
            </a:p>
          </p:txBody>
        </p:sp>
        <p:sp>
          <p:nvSpPr>
            <p:cNvPr id="49" name="TekstSylinder 48">
              <a:extLst>
                <a:ext uri="{FF2B5EF4-FFF2-40B4-BE49-F238E27FC236}">
                  <a16:creationId xmlns:a16="http://schemas.microsoft.com/office/drawing/2014/main" id="{C1AB31C3-DF2F-4E4C-9A6C-5F19534E2620}"/>
                </a:ext>
              </a:extLst>
            </p:cNvPr>
            <p:cNvSpPr txBox="1"/>
            <p:nvPr/>
          </p:nvSpPr>
          <p:spPr>
            <a:xfrm rot="5400000">
              <a:off x="8181551" y="5402770"/>
              <a:ext cx="20593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nb-NO" sz="1100" dirty="0">
                  <a:solidFill>
                    <a:schemeClr val="accent6"/>
                  </a:solidFill>
                  <a:latin typeface="Futura" panose="020B0602020204020303" pitchFamily="34" charset="-79"/>
                  <a:cs typeface="Futura" panose="020B0602020204020303" pitchFamily="34" charset="-79"/>
                </a:rPr>
                <a:t>NETTVERK</a:t>
              </a:r>
            </a:p>
          </p:txBody>
        </p:sp>
        <p:sp>
          <p:nvSpPr>
            <p:cNvPr id="50" name="TekstSylinder 49">
              <a:extLst>
                <a:ext uri="{FF2B5EF4-FFF2-40B4-BE49-F238E27FC236}">
                  <a16:creationId xmlns:a16="http://schemas.microsoft.com/office/drawing/2014/main" id="{F5AB508C-F02D-A74B-8E37-1191833D7AE2}"/>
                </a:ext>
              </a:extLst>
            </p:cNvPr>
            <p:cNvSpPr txBox="1"/>
            <p:nvPr/>
          </p:nvSpPr>
          <p:spPr>
            <a:xfrm rot="16200000">
              <a:off x="2820230" y="4161483"/>
              <a:ext cx="20593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nb-NO" sz="1100" dirty="0">
                  <a:solidFill>
                    <a:schemeClr val="accent6"/>
                  </a:solidFill>
                  <a:latin typeface="Futura" panose="020B0602020204020303" pitchFamily="34" charset="-79"/>
                  <a:cs typeface="Futura" panose="020B0602020204020303" pitchFamily="34" charset="-79"/>
                </a:rPr>
                <a:t>FRITID</a:t>
              </a: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362482C8-9916-D942-9D7B-072A3F219D12}"/>
                </a:ext>
              </a:extLst>
            </p:cNvPr>
            <p:cNvSpPr txBox="1"/>
            <p:nvPr/>
          </p:nvSpPr>
          <p:spPr>
            <a:xfrm rot="5400000">
              <a:off x="9126715" y="5286655"/>
              <a:ext cx="20593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nb-NO" sz="1100" dirty="0">
                  <a:solidFill>
                    <a:schemeClr val="accent6"/>
                  </a:solidFill>
                  <a:latin typeface="Futura" panose="020B0602020204020303" pitchFamily="34" charset="-79"/>
                  <a:cs typeface="Futura" panose="020B0602020204020303" pitchFamily="34" charset="-79"/>
                </a:rPr>
                <a:t>NÆRMILJØ</a:t>
              </a:r>
            </a:p>
          </p:txBody>
        </p:sp>
      </p:grpSp>
      <p:sp>
        <p:nvSpPr>
          <p:cNvPr id="8" name="Ellipse 7">
            <a:extLst>
              <a:ext uri="{FF2B5EF4-FFF2-40B4-BE49-F238E27FC236}">
                <a16:creationId xmlns:a16="http://schemas.microsoft.com/office/drawing/2014/main" id="{A21D11CD-FC5F-8E4B-90F7-2C6D0F729FE2}"/>
              </a:ext>
            </a:extLst>
          </p:cNvPr>
          <p:cNvSpPr/>
          <p:nvPr/>
        </p:nvSpPr>
        <p:spPr>
          <a:xfrm>
            <a:off x="1708524" y="5156173"/>
            <a:ext cx="3760003" cy="957596"/>
          </a:xfrm>
          <a:prstGeom prst="ellipse">
            <a:avLst/>
          </a:prstGeom>
          <a:solidFill>
            <a:srgbClr val="F6D4C1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TekstSylinder 14">
            <a:extLst>
              <a:ext uri="{FF2B5EF4-FFF2-40B4-BE49-F238E27FC236}">
                <a16:creationId xmlns:a16="http://schemas.microsoft.com/office/drawing/2014/main" id="{701B57D8-9703-4F42-8FC6-D5976FF822F6}"/>
              </a:ext>
            </a:extLst>
          </p:cNvPr>
          <p:cNvSpPr txBox="1"/>
          <p:nvPr/>
        </p:nvSpPr>
        <p:spPr>
          <a:xfrm>
            <a:off x="277433" y="191723"/>
            <a:ext cx="398233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1</a:t>
            </a:r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: </a:t>
            </a:r>
            <a:endParaRPr lang="nb-NO" sz="1200" b="1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  <a:p>
            <a:r>
              <a:rPr lang="nb-NO" sz="14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Skriv kort om hva </a:t>
            </a:r>
            <a:r>
              <a:rPr lang="nb-NO" sz="14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du/ dere </a:t>
            </a:r>
            <a:r>
              <a:rPr lang="nb-NO" sz="14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drømmer om, dette kan være kortsiktig eller langsiktig - og her kan dere tenke fritt!</a:t>
            </a:r>
          </a:p>
        </p:txBody>
      </p:sp>
      <p:pic>
        <p:nvPicPr>
          <p:cNvPr id="37" name="Bilde 25">
            <a:extLst>
              <a:ext uri="{FF2B5EF4-FFF2-40B4-BE49-F238E27FC236}">
                <a16:creationId xmlns:a16="http://schemas.microsoft.com/office/drawing/2014/main" id="{B5E850D6-0BA1-DF4A-8D4B-BEA82E9FB4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533" y="357943"/>
            <a:ext cx="3697833" cy="1397297"/>
          </a:xfrm>
          <a:prstGeom prst="rect">
            <a:avLst/>
          </a:prstGeom>
        </p:spPr>
      </p:pic>
      <p:sp>
        <p:nvSpPr>
          <p:cNvPr id="38" name="Bildeforklaring formet som et rektangel 11">
            <a:extLst>
              <a:ext uri="{FF2B5EF4-FFF2-40B4-BE49-F238E27FC236}">
                <a16:creationId xmlns:a16="http://schemas.microsoft.com/office/drawing/2014/main" id="{8248234A-5CC6-8F44-A828-EE13C5AD83A0}"/>
              </a:ext>
            </a:extLst>
          </p:cNvPr>
          <p:cNvSpPr/>
          <p:nvPr/>
        </p:nvSpPr>
        <p:spPr>
          <a:xfrm>
            <a:off x="3955491" y="2094641"/>
            <a:ext cx="1870383" cy="855301"/>
          </a:xfrm>
          <a:prstGeom prst="wedgeRectCallout">
            <a:avLst>
              <a:gd name="adj1" fmla="val -21732"/>
              <a:gd name="adj2" fmla="val 81947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1" name="Bildeforklaring formet som et rektangel 11">
            <a:extLst>
              <a:ext uri="{FF2B5EF4-FFF2-40B4-BE49-F238E27FC236}">
                <a16:creationId xmlns:a16="http://schemas.microsoft.com/office/drawing/2014/main" id="{909DE9F9-8865-C045-A5D3-01D8B854F735}"/>
              </a:ext>
            </a:extLst>
          </p:cNvPr>
          <p:cNvSpPr/>
          <p:nvPr/>
        </p:nvSpPr>
        <p:spPr>
          <a:xfrm>
            <a:off x="1748985" y="1866795"/>
            <a:ext cx="1870383" cy="855301"/>
          </a:xfrm>
          <a:prstGeom prst="wedgeRectCallout">
            <a:avLst>
              <a:gd name="adj1" fmla="val 21405"/>
              <a:gd name="adj2" fmla="val 76706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2" name="Bildeforklaring formet som et rektangel 11">
            <a:extLst>
              <a:ext uri="{FF2B5EF4-FFF2-40B4-BE49-F238E27FC236}">
                <a16:creationId xmlns:a16="http://schemas.microsoft.com/office/drawing/2014/main" id="{799A9C80-4AF9-274B-969E-46038164CB7D}"/>
              </a:ext>
            </a:extLst>
          </p:cNvPr>
          <p:cNvSpPr/>
          <p:nvPr/>
        </p:nvSpPr>
        <p:spPr>
          <a:xfrm>
            <a:off x="7220822" y="2182210"/>
            <a:ext cx="1870383" cy="855301"/>
          </a:xfrm>
          <a:prstGeom prst="wedgeRectCallout">
            <a:avLst>
              <a:gd name="adj1" fmla="val 33867"/>
              <a:gd name="adj2" fmla="val 79851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45" name="Bilde 22">
            <a:extLst>
              <a:ext uri="{FF2B5EF4-FFF2-40B4-BE49-F238E27FC236}">
                <a16:creationId xmlns:a16="http://schemas.microsoft.com/office/drawing/2014/main" id="{C1F919DF-ADDC-5144-8E25-C6DACA49EE8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681154" y="3747278"/>
            <a:ext cx="685318" cy="2032051"/>
          </a:xfrm>
          <a:prstGeom prst="rect">
            <a:avLst/>
          </a:prstGeom>
        </p:spPr>
      </p:pic>
      <p:pic>
        <p:nvPicPr>
          <p:cNvPr id="48" name="Bilde 24">
            <a:extLst>
              <a:ext uri="{FF2B5EF4-FFF2-40B4-BE49-F238E27FC236}">
                <a16:creationId xmlns:a16="http://schemas.microsoft.com/office/drawing/2014/main" id="{12EBABEE-F723-124D-89DE-B03E3834EB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8205" y="3800765"/>
            <a:ext cx="783639" cy="2040725"/>
          </a:xfrm>
          <a:prstGeom prst="rect">
            <a:avLst/>
          </a:prstGeom>
        </p:spPr>
      </p:pic>
      <p:pic>
        <p:nvPicPr>
          <p:cNvPr id="53" name="Bilde 25">
            <a:extLst>
              <a:ext uri="{FF2B5EF4-FFF2-40B4-BE49-F238E27FC236}">
                <a16:creationId xmlns:a16="http://schemas.microsoft.com/office/drawing/2014/main" id="{08C039DD-C24F-8141-9171-5D514E9A8B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7651" y="324037"/>
            <a:ext cx="3697833" cy="1823675"/>
          </a:xfrm>
          <a:prstGeom prst="rect">
            <a:avLst/>
          </a:prstGeom>
        </p:spPr>
      </p:pic>
      <p:sp>
        <p:nvSpPr>
          <p:cNvPr id="56" name="TekstSylinder 14">
            <a:extLst>
              <a:ext uri="{FF2B5EF4-FFF2-40B4-BE49-F238E27FC236}">
                <a16:creationId xmlns:a16="http://schemas.microsoft.com/office/drawing/2014/main" id="{D26A10BE-7F80-0B4E-929F-4CEADB5E1B66}"/>
              </a:ext>
            </a:extLst>
          </p:cNvPr>
          <p:cNvSpPr txBox="1"/>
          <p:nvPr/>
        </p:nvSpPr>
        <p:spPr>
          <a:xfrm>
            <a:off x="2928089" y="5776969"/>
            <a:ext cx="3223006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FAMILIEN </a:t>
            </a:r>
          </a:p>
        </p:txBody>
      </p:sp>
      <p:sp>
        <p:nvSpPr>
          <p:cNvPr id="30" name="Ellipse 7">
            <a:extLst>
              <a:ext uri="{FF2B5EF4-FFF2-40B4-BE49-F238E27FC236}">
                <a16:creationId xmlns:a16="http://schemas.microsoft.com/office/drawing/2014/main" id="{CEE4A8FA-391C-254A-B943-049A636B48D0}"/>
              </a:ext>
            </a:extLst>
          </p:cNvPr>
          <p:cNvSpPr/>
          <p:nvPr/>
        </p:nvSpPr>
        <p:spPr>
          <a:xfrm>
            <a:off x="7453622" y="4746858"/>
            <a:ext cx="2774138" cy="957596"/>
          </a:xfrm>
          <a:prstGeom prst="ellipse">
            <a:avLst/>
          </a:prstGeom>
          <a:solidFill>
            <a:srgbClr val="F6D4C1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2" name="Bilde 41">
            <a:extLst>
              <a:ext uri="{FF2B5EF4-FFF2-40B4-BE49-F238E27FC236}">
                <a16:creationId xmlns:a16="http://schemas.microsoft.com/office/drawing/2014/main" id="{580CEE32-1B23-E741-8E1D-03B8B909DC1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272016" y="3560454"/>
            <a:ext cx="622902" cy="1756675"/>
          </a:xfrm>
          <a:prstGeom prst="rect">
            <a:avLst/>
          </a:prstGeom>
        </p:spPr>
      </p:pic>
      <p:sp>
        <p:nvSpPr>
          <p:cNvPr id="33" name="Bildeforklaring formet som et rektangel 11">
            <a:extLst>
              <a:ext uri="{FF2B5EF4-FFF2-40B4-BE49-F238E27FC236}">
                <a16:creationId xmlns:a16="http://schemas.microsoft.com/office/drawing/2014/main" id="{604BA0CE-D797-C146-816A-DA9E08073F34}"/>
              </a:ext>
            </a:extLst>
          </p:cNvPr>
          <p:cNvSpPr/>
          <p:nvPr/>
        </p:nvSpPr>
        <p:spPr>
          <a:xfrm>
            <a:off x="9355638" y="1755240"/>
            <a:ext cx="2182312" cy="997942"/>
          </a:xfrm>
          <a:prstGeom prst="wedgeRectCallout">
            <a:avLst>
              <a:gd name="adj1" fmla="val -36410"/>
              <a:gd name="adj2" fmla="val 7024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46857E6-2D15-3C40-B5D0-D2A69D24DEE4}"/>
              </a:ext>
            </a:extLst>
          </p:cNvPr>
          <p:cNvSpPr/>
          <p:nvPr/>
        </p:nvSpPr>
        <p:spPr>
          <a:xfrm>
            <a:off x="11394650" y="122726"/>
            <a:ext cx="597422" cy="597422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2193768-E62E-5F4B-A26C-F007814C27B0}"/>
              </a:ext>
            </a:extLst>
          </p:cNvPr>
          <p:cNvSpPr/>
          <p:nvPr/>
        </p:nvSpPr>
        <p:spPr>
          <a:xfrm>
            <a:off x="11467732" y="296347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s.4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6" name="TekstSylinder 14">
            <a:extLst>
              <a:ext uri="{FF2B5EF4-FFF2-40B4-BE49-F238E27FC236}">
                <a16:creationId xmlns:a16="http://schemas.microsoft.com/office/drawing/2014/main" id="{FFD74459-3FFF-6344-B1B1-D26B16C85064}"/>
              </a:ext>
            </a:extLst>
          </p:cNvPr>
          <p:cNvSpPr txBox="1"/>
          <p:nvPr/>
        </p:nvSpPr>
        <p:spPr>
          <a:xfrm>
            <a:off x="8583467" y="5342990"/>
            <a:ext cx="3223006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BARNET</a:t>
            </a:r>
          </a:p>
        </p:txBody>
      </p:sp>
    </p:spTree>
    <p:extLst>
      <p:ext uri="{BB962C8B-B14F-4D97-AF65-F5344CB8AC3E}">
        <p14:creationId xmlns:p14="http://schemas.microsoft.com/office/powerpoint/2010/main" val="3583007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ular Callout 42">
            <a:extLst>
              <a:ext uri="{FF2B5EF4-FFF2-40B4-BE49-F238E27FC236}">
                <a16:creationId xmlns:a16="http://schemas.microsoft.com/office/drawing/2014/main" id="{EC513321-3A86-FF45-BB4F-E8AB100AD652}"/>
              </a:ext>
            </a:extLst>
          </p:cNvPr>
          <p:cNvSpPr/>
          <p:nvPr/>
        </p:nvSpPr>
        <p:spPr>
          <a:xfrm>
            <a:off x="454847" y="3571235"/>
            <a:ext cx="11258181" cy="2733291"/>
          </a:xfrm>
          <a:prstGeom prst="wedgeRectCallout">
            <a:avLst>
              <a:gd fmla="val 24501" name="adj1"/>
              <a:gd fmla="val 48871" name="adj2"/>
            </a:avLst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x-none"/>
          </a:p>
        </p:txBody>
      </p:sp>
      <p:pic>
        <p:nvPicPr>
          <p:cNvPr id="29" name="Bilde 24">
            <a:extLst>
              <a:ext uri="{FF2B5EF4-FFF2-40B4-BE49-F238E27FC236}">
                <a16:creationId xmlns:a16="http://schemas.microsoft.com/office/drawing/2014/main" id="{89426FDC-9A43-744B-B19B-02C3AC7E24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49" r="17923"/>
          <a:stretch/>
        </p:blipFill>
        <p:spPr>
          <a:xfrm>
            <a:off x="7082440" y="2121102"/>
            <a:ext cx="2949516" cy="1751890"/>
          </a:xfrm>
          <a:prstGeom prst="rect">
            <a:avLst/>
          </a:prstGeom>
        </p:spPr>
      </p:pic>
      <p:pic>
        <p:nvPicPr>
          <p:cNvPr id="16" name="Bilde 24">
            <a:extLst>
              <a:ext uri="{FF2B5EF4-FFF2-40B4-BE49-F238E27FC236}">
                <a16:creationId xmlns:a16="http://schemas.microsoft.com/office/drawing/2014/main" id="{319E1E90-0399-F84B-BF5B-12C09642C1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1050"/>
          <a:stretch/>
        </p:blipFill>
        <p:spPr>
          <a:xfrm>
            <a:off x="1880369" y="2220088"/>
            <a:ext cx="1583254" cy="1589403"/>
          </a:xfrm>
          <a:prstGeom prst="rect">
            <a:avLst/>
          </a:prstGeom>
        </p:spPr>
      </p:pic>
      <p:grpSp>
        <p:nvGrpSpPr>
          <p:cNvPr id="17" name="Gruppe 43">
            <a:extLst>
              <a:ext uri="{FF2B5EF4-FFF2-40B4-BE49-F238E27FC236}">
                <a16:creationId xmlns:a16="http://schemas.microsoft.com/office/drawing/2014/main" id="{34434F71-60F6-7248-89BA-0D7ACC2E724F}"/>
              </a:ext>
            </a:extLst>
          </p:cNvPr>
          <p:cNvGrpSpPr/>
          <p:nvPr/>
        </p:nvGrpSpPr>
        <p:grpSpPr>
          <a:xfrm>
            <a:off x="1853410" y="1492596"/>
            <a:ext cx="6703788" cy="3454548"/>
            <a:chOff x="2087220" y="3420250"/>
            <a:chExt cx="6703788" cy="3454548"/>
          </a:xfrm>
        </p:grpSpPr>
        <p:sp>
          <p:nvSpPr>
            <p:cNvPr id="18" name="TekstSylinder 45">
              <a:extLst>
                <a:ext uri="{FF2B5EF4-FFF2-40B4-BE49-F238E27FC236}">
                  <a16:creationId xmlns:a16="http://schemas.microsoft.com/office/drawing/2014/main" id="{9A69E86E-1B87-5747-B821-26521E50242A}"/>
                </a:ext>
              </a:extLst>
            </p:cNvPr>
            <p:cNvSpPr txBox="1"/>
            <p:nvPr/>
          </p:nvSpPr>
          <p:spPr>
            <a:xfrm rot="16200000">
              <a:off x="6970492" y="4369897"/>
              <a:ext cx="2059303" cy="2616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dirty="0" lang="nb-NO" sz="1100">
                  <a:solidFill>
                    <a:schemeClr val="accent6"/>
                  </a:solidFill>
                  <a:latin charset="-79" panose="020B0602020204020303" pitchFamily="34" typeface="Futura"/>
                  <a:cs charset="-79" panose="020B0602020204020303" pitchFamily="34" typeface="Futura"/>
                </a:rPr>
                <a:t>HELSE</a:t>
              </a:r>
            </a:p>
          </p:txBody>
        </p:sp>
        <p:sp>
          <p:nvSpPr>
            <p:cNvPr id="20" name="TekstSylinder 48">
              <a:extLst>
                <a:ext uri="{FF2B5EF4-FFF2-40B4-BE49-F238E27FC236}">
                  <a16:creationId xmlns:a16="http://schemas.microsoft.com/office/drawing/2014/main" id="{84F680AF-191C-B947-904E-42100D933BCB}"/>
                </a:ext>
              </a:extLst>
            </p:cNvPr>
            <p:cNvSpPr txBox="1"/>
            <p:nvPr/>
          </p:nvSpPr>
          <p:spPr>
            <a:xfrm rot="5400000">
              <a:off x="7630551" y="5714342"/>
              <a:ext cx="2059303" cy="2616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dirty="0" lang="nb-NO" sz="1100">
                  <a:solidFill>
                    <a:schemeClr val="accent6"/>
                  </a:solidFill>
                  <a:latin charset="-79" panose="020B0602020204020303" pitchFamily="34" typeface="Futura"/>
                  <a:cs charset="-79" panose="020B0602020204020303" pitchFamily="34" typeface="Futura"/>
                </a:rPr>
                <a:t>SOSIALT</a:t>
              </a:r>
            </a:p>
          </p:txBody>
        </p:sp>
        <p:sp>
          <p:nvSpPr>
            <p:cNvPr id="21" name="TekstSylinder 49">
              <a:extLst>
                <a:ext uri="{FF2B5EF4-FFF2-40B4-BE49-F238E27FC236}">
                  <a16:creationId xmlns:a16="http://schemas.microsoft.com/office/drawing/2014/main" id="{F25A6787-4DA6-1A46-B747-B7CCE7470F24}"/>
                </a:ext>
              </a:extLst>
            </p:cNvPr>
            <p:cNvSpPr txBox="1"/>
            <p:nvPr/>
          </p:nvSpPr>
          <p:spPr>
            <a:xfrm rot="16200000">
              <a:off x="1188373" y="4319097"/>
              <a:ext cx="2059303" cy="2616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/>
              <a:r>
                <a:rPr dirty="0" lang="nb-NO" sz="1100">
                  <a:solidFill>
                    <a:schemeClr val="accent6"/>
                  </a:solidFill>
                  <a:latin charset="-79" panose="020B0602020204020303" pitchFamily="34" typeface="Futura"/>
                  <a:cs charset="-79" panose="020B0602020204020303" pitchFamily="34" typeface="Futura"/>
                </a:rPr>
                <a:t>FRITID</a:t>
              </a:r>
            </a:p>
          </p:txBody>
        </p:sp>
      </p:grpSp>
      <p:sp>
        <p:nvSpPr>
          <p:cNvPr id="28" name="TekstSylinder 45">
            <a:extLst>
              <a:ext uri="{FF2B5EF4-FFF2-40B4-BE49-F238E27FC236}">
                <a16:creationId xmlns:a16="http://schemas.microsoft.com/office/drawing/2014/main" id="{87C105EC-5EDE-104A-88A1-93616D88BD27}"/>
              </a:ext>
            </a:extLst>
          </p:cNvPr>
          <p:cNvSpPr txBox="1"/>
          <p:nvPr/>
        </p:nvSpPr>
        <p:spPr>
          <a:xfrm rot="16200000">
            <a:off x="1511051" y="2368144"/>
            <a:ext cx="2059303" cy="2616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dirty="0" lang="nb-NO" sz="1100">
                <a:solidFill>
                  <a:schemeClr val="accent6"/>
                </a:solidFill>
                <a:latin charset="-79" panose="020B0602020204020303" pitchFamily="34" typeface="Futura"/>
                <a:cs charset="-79" panose="020B0602020204020303" pitchFamily="34" typeface="Futura"/>
              </a:rPr>
              <a:t>SKOLE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8AD9EF0-123D-4049-94F1-99AC609863BE}"/>
              </a:ext>
            </a:extLst>
          </p:cNvPr>
          <p:cNvSpPr/>
          <p:nvPr/>
        </p:nvSpPr>
        <p:spPr>
          <a:xfrm>
            <a:off x="4527276" y="1997451"/>
            <a:ext cx="2634407" cy="2634407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pic>
        <p:nvPicPr>
          <p:cNvPr id="31" name="Bilde 5">
            <a:extLst>
              <a:ext uri="{FF2B5EF4-FFF2-40B4-BE49-F238E27FC236}">
                <a16:creationId xmlns:a16="http://schemas.microsoft.com/office/drawing/2014/main" id="{4BBFD62F-6017-FC4E-8043-320C8E66964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" r="49"/>
          <a:stretch/>
        </p:blipFill>
        <p:spPr>
          <a:xfrm>
            <a:off x="4694443" y="1834747"/>
            <a:ext cx="2387996" cy="2323885"/>
          </a:xfrm>
          <a:prstGeom prst="rect">
            <a:avLst/>
          </a:prstGeom>
        </p:spPr>
      </p:pic>
      <p:pic>
        <p:nvPicPr>
          <p:cNvPr id="32" name="Bilde 6">
            <a:extLst>
              <a:ext uri="{FF2B5EF4-FFF2-40B4-BE49-F238E27FC236}">
                <a16:creationId xmlns:a16="http://schemas.microsoft.com/office/drawing/2014/main" id="{AA07D010-64C5-7B4A-8131-1238618D9BA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284198" y="2925166"/>
            <a:ext cx="495633" cy="1469610"/>
          </a:xfrm>
          <a:prstGeom prst="rect">
            <a:avLst/>
          </a:prstGeom>
        </p:spPr>
      </p:pic>
      <p:pic>
        <p:nvPicPr>
          <p:cNvPr id="33" name="Bilde 4">
            <a:extLst>
              <a:ext uri="{FF2B5EF4-FFF2-40B4-BE49-F238E27FC236}">
                <a16:creationId xmlns:a16="http://schemas.microsoft.com/office/drawing/2014/main" id="{BA5944F1-489C-434E-AA46-BA589FF304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7448" y="2908332"/>
            <a:ext cx="566739" cy="1475884"/>
          </a:xfrm>
          <a:prstGeom prst="rect">
            <a:avLst/>
          </a:prstGeom>
        </p:spPr>
      </p:pic>
      <p:pic>
        <p:nvPicPr>
          <p:cNvPr id="34" name="Bilde 9">
            <a:extLst>
              <a:ext uri="{FF2B5EF4-FFF2-40B4-BE49-F238E27FC236}">
                <a16:creationId xmlns:a16="http://schemas.microsoft.com/office/drawing/2014/main" id="{94E33374-4594-B040-8046-96610B0A541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754176" y="3482953"/>
            <a:ext cx="369628" cy="1042405"/>
          </a:xfrm>
          <a:prstGeom prst="rect">
            <a:avLst/>
          </a:prstGeom>
        </p:spPr>
      </p:pic>
      <p:sp>
        <p:nvSpPr>
          <p:cNvPr id="41" name="TekstSylinder 50">
            <a:extLst>
              <a:ext uri="{FF2B5EF4-FFF2-40B4-BE49-F238E27FC236}">
                <a16:creationId xmlns:a16="http://schemas.microsoft.com/office/drawing/2014/main" id="{A25DD09A-B8B6-4644-B6A9-9B21C5789FF6}"/>
              </a:ext>
            </a:extLst>
          </p:cNvPr>
          <p:cNvSpPr txBox="1"/>
          <p:nvPr/>
        </p:nvSpPr>
        <p:spPr>
          <a:xfrm rot="5400000">
            <a:off x="8894582" y="3830262"/>
            <a:ext cx="2059303" cy="2154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dirty="0" lang="nb-NO" sz="800">
                <a:solidFill>
                  <a:schemeClr val="accent6"/>
                </a:solidFill>
                <a:latin charset="-79" panose="020B0602020204020303" pitchFamily="34" typeface="Futura"/>
                <a:cs charset="-79" panose="020B0602020204020303" pitchFamily="34" typeface="Futura"/>
              </a:rPr>
              <a:t>ØKONOMI</a:t>
            </a:r>
          </a:p>
        </p:txBody>
      </p:sp>
      <p:pic>
        <p:nvPicPr>
          <p:cNvPr id="55" name="Bilde 24">
            <a:extLst>
              <a:ext uri="{FF2B5EF4-FFF2-40B4-BE49-F238E27FC236}">
                <a16:creationId xmlns:a16="http://schemas.microsoft.com/office/drawing/2014/main" id="{35DB487F-F2C8-7746-B050-8CF2422B37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48" r="41928"/>
          <a:stretch/>
        </p:blipFill>
        <p:spPr>
          <a:xfrm>
            <a:off x="5474990" y="-2601686"/>
            <a:ext cx="738978" cy="1751890"/>
          </a:xfrm>
          <a:prstGeom prst="rect">
            <a:avLst/>
          </a:prstGeom>
        </p:spPr>
      </p:pic>
      <p:pic>
        <p:nvPicPr>
          <p:cNvPr id="56" name="Bilde 24">
            <a:extLst>
              <a:ext uri="{FF2B5EF4-FFF2-40B4-BE49-F238E27FC236}">
                <a16:creationId xmlns:a16="http://schemas.microsoft.com/office/drawing/2014/main" id="{5F83E51E-D215-6945-B2FD-1080B1E5C3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156" r="-1144"/>
          <a:stretch/>
        </p:blipFill>
        <p:spPr>
          <a:xfrm>
            <a:off x="3408195" y="2391776"/>
            <a:ext cx="1383315" cy="138589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A85B589D-1EE4-E244-8EC8-7679801A2CA9}"/>
              </a:ext>
            </a:extLst>
          </p:cNvPr>
          <p:cNvSpPr/>
          <p:nvPr/>
        </p:nvSpPr>
        <p:spPr>
          <a:xfrm>
            <a:off x="228452" y="236949"/>
            <a:ext cx="50369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nb-NO" smtClean="0" sz="12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2 : Nettverk</a:t>
            </a:r>
          </a:p>
          <a:p>
            <a:r>
              <a:rPr b="1" dirty="0" lang="nb-NO" smtClean="0" sz="12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Hvem har du rundt deg/ dere?</a:t>
            </a:r>
          </a:p>
          <a:p>
            <a:r>
              <a:rPr b="1" dirty="0" lang="nb-NO" smtClean="0" sz="12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Skriv navnet til personer som er viktig for deg og deres rolle.</a:t>
            </a:r>
          </a:p>
          <a:p>
            <a:r>
              <a:rPr b="1" dirty="0" lang="nb-NO" smtClean="0" sz="12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F.eks. familie, venner, nabo, fritidsaktivitetsdeltaker…</a:t>
            </a:r>
            <a:endParaRPr dirty="0" lang="nb-NO" sz="800">
              <a:solidFill>
                <a:srgbClr val="0E224E"/>
              </a:solidFill>
              <a:latin charset="-79" panose="020B0602020204020303" pitchFamily="34" typeface="Futura"/>
              <a:cs typeface="Futur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1C730-881A-F44D-9C1E-420686E112CA}"/>
              </a:ext>
            </a:extLst>
          </p:cNvPr>
          <p:cNvSpPr/>
          <p:nvPr/>
        </p:nvSpPr>
        <p:spPr>
          <a:xfrm>
            <a:off x="227257" y="1073898"/>
            <a:ext cx="23663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dirty="0" lang="nb-NO" sz="8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HJELPESPØRSMÅL:</a:t>
            </a:r>
          </a:p>
          <a:p>
            <a:pPr indent="-171450" marL="171450">
              <a:buFont charset="0" panose="020B0604020202020204" pitchFamily="34" typeface="Arial"/>
              <a:buChar char="•"/>
            </a:pPr>
            <a:r>
              <a:rPr dirty="0" lang="nb-NO" smtClean="0" sz="8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Hvem  liker du å treffe/ være sammen med?</a:t>
            </a:r>
            <a:r>
              <a:rPr dirty="0" lang="nb-NO" sz="8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/>
            </a:r>
            <a:br>
              <a:rPr dirty="0" lang="nb-NO" sz="8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</a:br>
            <a:r>
              <a:rPr dirty="0" lang="nb-NO" sz="8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Hvor </a:t>
            </a:r>
            <a:r>
              <a:rPr dirty="0" lang="nb-NO" smtClean="0" sz="8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møter du andre?</a:t>
            </a:r>
          </a:p>
          <a:p>
            <a:pPr indent="-171450" marL="171450">
              <a:buFont charset="0" panose="020B0604020202020204" pitchFamily="34" typeface="Arial"/>
              <a:buChar char="•"/>
            </a:pPr>
            <a:r>
              <a:rPr dirty="0" lang="nb-NO" sz="8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Hvem </a:t>
            </a:r>
            <a:r>
              <a:rPr dirty="0" lang="nb-NO" smtClean="0" sz="8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gjør hverdagen din enklere?</a:t>
            </a:r>
          </a:p>
          <a:p>
            <a:pPr indent="-171450" marL="171450">
              <a:buFont charset="0" panose="020B0604020202020204" pitchFamily="34" typeface="Arial"/>
              <a:buChar char="•"/>
            </a:pPr>
            <a:r>
              <a:rPr dirty="0" lang="nb-NO" smtClean="0" sz="8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Hvem kan du ringe om du trenger hjelp?</a:t>
            </a:r>
            <a:endParaRPr dirty="0" lang="nb-NO" sz="800">
              <a:solidFill>
                <a:srgbClr val="0E224E"/>
              </a:solidFill>
              <a:latin charset="-79" panose="020B0602020204020303" pitchFamily="34" typeface="Futura"/>
              <a:cs typeface="Futura"/>
            </a:endParaRPr>
          </a:p>
          <a:p>
            <a:endParaRPr dirty="0" lang="nb-NO" sz="800">
              <a:solidFill>
                <a:srgbClr val="0E224E"/>
              </a:solidFill>
              <a:latin charset="-79" panose="020B0602020204020303" pitchFamily="34" typeface="Futura"/>
              <a:cs typeface="Futura"/>
            </a:endParaRPr>
          </a:p>
        </p:txBody>
      </p:sp>
      <p:sp>
        <p:nvSpPr>
          <p:cNvPr id="61" name="Bildeforklaring formet som et rektangel 11">
            <a:extLst>
              <a:ext uri="{FF2B5EF4-FFF2-40B4-BE49-F238E27FC236}">
                <a16:creationId xmlns:a16="http://schemas.microsoft.com/office/drawing/2014/main" id="{46354185-6E98-9247-A0C6-1F590956F88A}"/>
              </a:ext>
            </a:extLst>
          </p:cNvPr>
          <p:cNvSpPr/>
          <p:nvPr/>
        </p:nvSpPr>
        <p:spPr>
          <a:xfrm>
            <a:off x="9368552" y="1785045"/>
            <a:ext cx="1326808" cy="606731"/>
          </a:xfrm>
          <a:prstGeom prst="wedgeRectCallout">
            <a:avLst>
              <a:gd fmla="val -21732" name="adj1"/>
              <a:gd fmla="val 81947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64" name="Bildeforklaring formet som et rektangel 11">
            <a:extLst>
              <a:ext uri="{FF2B5EF4-FFF2-40B4-BE49-F238E27FC236}">
                <a16:creationId xmlns:a16="http://schemas.microsoft.com/office/drawing/2014/main" id="{09F5C12B-9579-AD4D-AEEC-CEC0FA981EAD}"/>
              </a:ext>
            </a:extLst>
          </p:cNvPr>
          <p:cNvSpPr/>
          <p:nvPr/>
        </p:nvSpPr>
        <p:spPr>
          <a:xfrm>
            <a:off x="8664701" y="1166935"/>
            <a:ext cx="1326808" cy="543536"/>
          </a:xfrm>
          <a:prstGeom prst="wedgeRectCallout">
            <a:avLst>
              <a:gd fmla="val -21732" name="adj1"/>
              <a:gd fmla="val 81947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66" name="Bildeforklaring formet som et rektangel 11">
            <a:extLst>
              <a:ext uri="{FF2B5EF4-FFF2-40B4-BE49-F238E27FC236}">
                <a16:creationId xmlns:a16="http://schemas.microsoft.com/office/drawing/2014/main" id="{67B998A5-DDD2-0145-8E94-4A8A4E0D2DF8}"/>
              </a:ext>
            </a:extLst>
          </p:cNvPr>
          <p:cNvSpPr/>
          <p:nvPr/>
        </p:nvSpPr>
        <p:spPr>
          <a:xfrm>
            <a:off x="7389873" y="2046528"/>
            <a:ext cx="1326808" cy="482566"/>
          </a:xfrm>
          <a:prstGeom prst="wedgeRectCallout">
            <a:avLst>
              <a:gd fmla="val 20708" name="adj1"/>
              <a:gd fmla="val 75977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68" name="TekstSylinder 50">
            <a:extLst>
              <a:ext uri="{FF2B5EF4-FFF2-40B4-BE49-F238E27FC236}">
                <a16:creationId xmlns:a16="http://schemas.microsoft.com/office/drawing/2014/main" id="{E9501DC4-6885-FE4B-810C-F385935E16DF}"/>
              </a:ext>
            </a:extLst>
          </p:cNvPr>
          <p:cNvSpPr txBox="1"/>
          <p:nvPr/>
        </p:nvSpPr>
        <p:spPr>
          <a:xfrm rot="5400000">
            <a:off x="8019963" y="3896433"/>
            <a:ext cx="2059303" cy="21544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dirty="0" lang="nb-NO" sz="800">
                <a:solidFill>
                  <a:schemeClr val="accent6"/>
                </a:solidFill>
                <a:latin charset="-79" panose="020B0602020204020303" pitchFamily="34" typeface="Futura"/>
                <a:cs charset="-79" panose="020B0602020204020303" pitchFamily="34" typeface="Futura"/>
              </a:rPr>
              <a:t>HJEMMET</a:t>
            </a:r>
          </a:p>
        </p:txBody>
      </p:sp>
      <p:sp>
        <p:nvSpPr>
          <p:cNvPr id="69" name="Bildeforklaring formet som et rektangel 11">
            <a:extLst>
              <a:ext uri="{FF2B5EF4-FFF2-40B4-BE49-F238E27FC236}">
                <a16:creationId xmlns:a16="http://schemas.microsoft.com/office/drawing/2014/main" id="{9F737402-BF92-9346-A937-47E675711D02}"/>
              </a:ext>
            </a:extLst>
          </p:cNvPr>
          <p:cNvSpPr/>
          <p:nvPr/>
        </p:nvSpPr>
        <p:spPr>
          <a:xfrm>
            <a:off x="8676294" y="503435"/>
            <a:ext cx="1326808" cy="482566"/>
          </a:xfrm>
          <a:prstGeom prst="wedgeRectCallout">
            <a:avLst>
              <a:gd fmla="val -26557" name="adj1"/>
              <a:gd fmla="val 69114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71" name="Bildeforklaring formet som et rektangel 11">
            <a:extLst>
              <a:ext uri="{FF2B5EF4-FFF2-40B4-BE49-F238E27FC236}">
                <a16:creationId xmlns:a16="http://schemas.microsoft.com/office/drawing/2014/main" id="{59FF8CBD-A1E7-1147-BBFC-AEAE2D02F171}"/>
              </a:ext>
            </a:extLst>
          </p:cNvPr>
          <p:cNvSpPr/>
          <p:nvPr/>
        </p:nvSpPr>
        <p:spPr>
          <a:xfrm>
            <a:off x="6802073" y="1453076"/>
            <a:ext cx="1326808" cy="482566"/>
          </a:xfrm>
          <a:prstGeom prst="wedgeRectCallout">
            <a:avLst>
              <a:gd fmla="val -20354" name="adj1"/>
              <a:gd fmla="val 85220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73" name="Bildeforklaring formet som et rektangel 11">
            <a:extLst>
              <a:ext uri="{FF2B5EF4-FFF2-40B4-BE49-F238E27FC236}">
                <a16:creationId xmlns:a16="http://schemas.microsoft.com/office/drawing/2014/main" id="{325C70DF-0D9F-844F-A01A-8334C60BD523}"/>
              </a:ext>
            </a:extLst>
          </p:cNvPr>
          <p:cNvSpPr/>
          <p:nvPr/>
        </p:nvSpPr>
        <p:spPr>
          <a:xfrm>
            <a:off x="6213968" y="901292"/>
            <a:ext cx="1326808" cy="482566"/>
          </a:xfrm>
          <a:prstGeom prst="wedgeRectCallout">
            <a:avLst>
              <a:gd fmla="val -20354" name="adj1"/>
              <a:gd fmla="val 85220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75" name="Bildeforklaring formet som et rektangel 11">
            <a:extLst>
              <a:ext uri="{FF2B5EF4-FFF2-40B4-BE49-F238E27FC236}">
                <a16:creationId xmlns:a16="http://schemas.microsoft.com/office/drawing/2014/main" id="{3FD62567-65FF-C645-A2A5-5232492FB66A}"/>
              </a:ext>
            </a:extLst>
          </p:cNvPr>
          <p:cNvSpPr/>
          <p:nvPr/>
        </p:nvSpPr>
        <p:spPr>
          <a:xfrm>
            <a:off x="10073049" y="869035"/>
            <a:ext cx="912216" cy="365744"/>
          </a:xfrm>
          <a:prstGeom prst="wedgeRectCallout">
            <a:avLst>
              <a:gd fmla="val -26557" name="adj1"/>
              <a:gd fmla="val 69114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77" name="Bildeforklaring formet som et rektangel 11">
            <a:extLst>
              <a:ext uri="{FF2B5EF4-FFF2-40B4-BE49-F238E27FC236}">
                <a16:creationId xmlns:a16="http://schemas.microsoft.com/office/drawing/2014/main" id="{25E693FA-AF1D-104C-91A3-7727EFE8856D}"/>
              </a:ext>
            </a:extLst>
          </p:cNvPr>
          <p:cNvSpPr/>
          <p:nvPr/>
        </p:nvSpPr>
        <p:spPr>
          <a:xfrm>
            <a:off x="4014152" y="1710471"/>
            <a:ext cx="1326808" cy="745210"/>
          </a:xfrm>
          <a:prstGeom prst="wedgeRectCallout">
            <a:avLst>
              <a:gd fmla="val -20354" name="adj1"/>
              <a:gd fmla="val 85220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79" name="TekstSylinder 45">
            <a:extLst>
              <a:ext uri="{FF2B5EF4-FFF2-40B4-BE49-F238E27FC236}">
                <a16:creationId xmlns:a16="http://schemas.microsoft.com/office/drawing/2014/main" id="{A7D500B1-05F4-5D4E-9919-FEF1B4F7CDFE}"/>
              </a:ext>
            </a:extLst>
          </p:cNvPr>
          <p:cNvSpPr txBox="1"/>
          <p:nvPr/>
        </p:nvSpPr>
        <p:spPr>
          <a:xfrm rot="16200000">
            <a:off x="3031976" y="2361778"/>
            <a:ext cx="2059303" cy="2616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/>
            <a:r>
              <a:rPr dirty="0" lang="nb-NO" sz="1100">
                <a:solidFill>
                  <a:schemeClr val="accent6"/>
                </a:solidFill>
                <a:latin charset="-79" panose="020B0602020204020303" pitchFamily="34" typeface="Futura"/>
                <a:cs charset="-79" panose="020B0602020204020303" pitchFamily="34" typeface="Futura"/>
              </a:rPr>
              <a:t>BOSTED</a:t>
            </a:r>
          </a:p>
        </p:txBody>
      </p:sp>
      <p:sp>
        <p:nvSpPr>
          <p:cNvPr id="80" name="Bildeforklaring formet som et rektangel 11">
            <a:extLst>
              <a:ext uri="{FF2B5EF4-FFF2-40B4-BE49-F238E27FC236}">
                <a16:creationId xmlns:a16="http://schemas.microsoft.com/office/drawing/2014/main" id="{368A289A-B561-D048-A953-68AA107CEBB9}"/>
              </a:ext>
            </a:extLst>
          </p:cNvPr>
          <p:cNvSpPr/>
          <p:nvPr/>
        </p:nvSpPr>
        <p:spPr>
          <a:xfrm>
            <a:off x="5417839" y="1578080"/>
            <a:ext cx="1326808" cy="482566"/>
          </a:xfrm>
          <a:prstGeom prst="wedgeRectCallout">
            <a:avLst>
              <a:gd fmla="val -20354" name="adj1"/>
              <a:gd fmla="val 85220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82" name="Bildeforklaring formet som et rektangel 11">
            <a:extLst>
              <a:ext uri="{FF2B5EF4-FFF2-40B4-BE49-F238E27FC236}">
                <a16:creationId xmlns:a16="http://schemas.microsoft.com/office/drawing/2014/main" id="{C7A97731-1332-654E-82CF-50D35EEABC32}"/>
              </a:ext>
            </a:extLst>
          </p:cNvPr>
          <p:cNvSpPr/>
          <p:nvPr/>
        </p:nvSpPr>
        <p:spPr>
          <a:xfrm>
            <a:off x="2344150" y="2092849"/>
            <a:ext cx="1326808" cy="482566"/>
          </a:xfrm>
          <a:prstGeom prst="wedgeRectCallout">
            <a:avLst>
              <a:gd fmla="val 20708" name="adj1"/>
              <a:gd fmla="val 75977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84" name="Bildeforklaring formet som et rektangel 11">
            <a:extLst>
              <a:ext uri="{FF2B5EF4-FFF2-40B4-BE49-F238E27FC236}">
                <a16:creationId xmlns:a16="http://schemas.microsoft.com/office/drawing/2014/main" id="{394FA99F-3B78-FD42-8ACA-3D7936FF40B6}"/>
              </a:ext>
            </a:extLst>
          </p:cNvPr>
          <p:cNvSpPr/>
          <p:nvPr/>
        </p:nvSpPr>
        <p:spPr>
          <a:xfrm>
            <a:off x="914896" y="2229139"/>
            <a:ext cx="1326808" cy="540012"/>
          </a:xfrm>
          <a:prstGeom prst="wedgeRectCallout">
            <a:avLst>
              <a:gd fmla="val 20708" name="adj1"/>
              <a:gd fmla="val 75977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57C339C-1F5C-BF40-AB9D-3EEBF57AC334}"/>
              </a:ext>
            </a:extLst>
          </p:cNvPr>
          <p:cNvSpPr/>
          <p:nvPr/>
        </p:nvSpPr>
        <p:spPr>
          <a:xfrm>
            <a:off x="11451767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B6CFBAA-F94D-8F49-AC17-4AC1DE99D857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anchor="t" bIns="45720" lIns="91440" rIns="91440" tIns="45720" wrap="square">
            <a:spAutoFit/>
          </a:bodyPr>
          <a:lstStyle/>
          <a:p>
            <a:r>
              <a:rPr b="1" dirty="0" lang="nb-NO" smtClean="0" sz="1200">
                <a:latin charset="-79" panose="020B0602020204020303" pitchFamily="34" typeface="Futura"/>
                <a:cs charset="-79" panose="020B0602020204020303" pitchFamily="34" typeface="Futura"/>
              </a:rPr>
              <a:t>s.5</a:t>
            </a:r>
            <a:endParaRPr b="1" dirty="0" lang="nb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48" name="Bildeforklaring formet som et rektangel 11">
            <a:extLst>
              <a:ext uri="{FF2B5EF4-FFF2-40B4-BE49-F238E27FC236}">
                <a16:creationId xmlns:a16="http://schemas.microsoft.com/office/drawing/2014/main" id="{0C9D434F-EA18-1544-8DAA-EC2C369E39AF}"/>
              </a:ext>
            </a:extLst>
          </p:cNvPr>
          <p:cNvSpPr/>
          <p:nvPr/>
        </p:nvSpPr>
        <p:spPr>
          <a:xfrm>
            <a:off x="7086079" y="242022"/>
            <a:ext cx="1326808" cy="482566"/>
          </a:xfrm>
          <a:prstGeom prst="wedgeRectCallout">
            <a:avLst>
              <a:gd fmla="val 26451" name="adj1"/>
              <a:gd fmla="val 96366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50" name="Bildeforklaring formet som et rektangel 11">
            <a:extLst>
              <a:ext uri="{FF2B5EF4-FFF2-40B4-BE49-F238E27FC236}">
                <a16:creationId xmlns:a16="http://schemas.microsoft.com/office/drawing/2014/main" id="{CC154B33-AA26-0845-B08C-E663445599CC}"/>
              </a:ext>
            </a:extLst>
          </p:cNvPr>
          <p:cNvSpPr/>
          <p:nvPr/>
        </p:nvSpPr>
        <p:spPr>
          <a:xfrm>
            <a:off x="10338591" y="2551436"/>
            <a:ext cx="1326808" cy="606731"/>
          </a:xfrm>
          <a:prstGeom prst="wedgeRectCallout">
            <a:avLst>
              <a:gd fmla="val -21732" name="adj1"/>
              <a:gd fmla="val 81947" name="adj2"/>
            </a:avLst>
          </a:prstGeom>
          <a:solidFill>
            <a:schemeClr val="bg1">
              <a:lumMod val="90000"/>
            </a:schemeClr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0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08794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03BF7B2-5CD1-9847-B680-C174BB42419D}"/>
              </a:ext>
            </a:extLst>
          </p:cNvPr>
          <p:cNvSpPr/>
          <p:nvPr/>
        </p:nvSpPr>
        <p:spPr>
          <a:xfrm>
            <a:off x="383010" y="610551"/>
            <a:ext cx="11453887" cy="1056835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8ADC5C-3353-E147-8237-5524D486F249}"/>
              </a:ext>
            </a:extLst>
          </p:cNvPr>
          <p:cNvSpPr/>
          <p:nvPr/>
        </p:nvSpPr>
        <p:spPr>
          <a:xfrm>
            <a:off x="360024" y="1738447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0F31889-A6F3-D349-B856-BB0F2E1C4807}"/>
              </a:ext>
            </a:extLst>
          </p:cNvPr>
          <p:cNvSpPr/>
          <p:nvPr/>
        </p:nvSpPr>
        <p:spPr>
          <a:xfrm>
            <a:off x="360650" y="2964303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A236F81-0385-AB4D-B216-BCEAF4F3A4C6}"/>
              </a:ext>
            </a:extLst>
          </p:cNvPr>
          <p:cNvSpPr/>
          <p:nvPr/>
        </p:nvSpPr>
        <p:spPr>
          <a:xfrm>
            <a:off x="368501" y="4199181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5F885AF-09B2-FC4F-9517-94CE5E1FB94C}"/>
              </a:ext>
            </a:extLst>
          </p:cNvPr>
          <p:cNvSpPr/>
          <p:nvPr/>
        </p:nvSpPr>
        <p:spPr>
          <a:xfrm>
            <a:off x="369127" y="5432607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0" name="TekstSylinder 14">
            <a:extLst>
              <a:ext uri="{FF2B5EF4-FFF2-40B4-BE49-F238E27FC236}">
                <a16:creationId xmlns:a16="http://schemas.microsoft.com/office/drawing/2014/main" id="{A2994229-B495-8649-B87F-C2F8AAAFBC5F}"/>
              </a:ext>
            </a:extLst>
          </p:cNvPr>
          <p:cNvSpPr txBox="1"/>
          <p:nvPr/>
        </p:nvSpPr>
        <p:spPr>
          <a:xfrm flipH="1">
            <a:off x="355102" y="100360"/>
            <a:ext cx="553287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3</a:t>
            </a:r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: </a:t>
            </a:r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Hvordan ser hverdagen deres ut innfor disse områdene</a:t>
            </a:r>
            <a:r>
              <a:rPr lang="nb-NO" sz="120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? </a:t>
            </a:r>
            <a:endParaRPr lang="nb-NO" sz="1200" smtClean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  <a:p>
            <a:r>
              <a:rPr lang="nb-NO" sz="120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Skriv </a:t>
            </a:r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1-2 setninger generelt om situasjonen. 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  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53" name="TekstSylinder 14">
            <a:extLst>
              <a:ext uri="{FF2B5EF4-FFF2-40B4-BE49-F238E27FC236}">
                <a16:creationId xmlns:a16="http://schemas.microsoft.com/office/drawing/2014/main" id="{2C4CA684-EEC2-FF40-9A40-DD07C6089047}"/>
              </a:ext>
            </a:extLst>
          </p:cNvPr>
          <p:cNvSpPr txBox="1"/>
          <p:nvPr/>
        </p:nvSpPr>
        <p:spPr>
          <a:xfrm>
            <a:off x="5887981" y="124623"/>
            <a:ext cx="549856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Sett ring rundt fargen som beskriver best deres situasjon       </a:t>
            </a:r>
          </a:p>
          <a:p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 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Det går bra     Faresone/ forbedringspotensial     Behov for endring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954A55-723B-B74C-A6FD-B3DDA5946D82}"/>
              </a:ext>
            </a:extLst>
          </p:cNvPr>
          <p:cNvGrpSpPr/>
          <p:nvPr/>
        </p:nvGrpSpPr>
        <p:grpSpPr>
          <a:xfrm>
            <a:off x="3295085" y="807580"/>
            <a:ext cx="5956061" cy="5532880"/>
            <a:chOff x="3295085" y="807580"/>
            <a:chExt cx="5956061" cy="5532880"/>
          </a:xfrm>
        </p:grpSpPr>
        <p:sp>
          <p:nvSpPr>
            <p:cNvPr id="29" name="TekstSylinder 14">
              <a:extLst>
                <a:ext uri="{FF2B5EF4-FFF2-40B4-BE49-F238E27FC236}">
                  <a16:creationId xmlns:a16="http://schemas.microsoft.com/office/drawing/2014/main" id="{228E096F-BDF5-B348-BF33-08C08682A63C}"/>
                </a:ext>
              </a:extLst>
            </p:cNvPr>
            <p:cNvSpPr txBox="1"/>
            <p:nvPr/>
          </p:nvSpPr>
          <p:spPr>
            <a:xfrm>
              <a:off x="7713665" y="2290125"/>
              <a:ext cx="1147453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JOBB</a:t>
              </a:r>
            </a:p>
          </p:txBody>
        </p:sp>
        <p:sp>
          <p:nvSpPr>
            <p:cNvPr id="45" name="TekstSylinder 14">
              <a:extLst>
                <a:ext uri="{FF2B5EF4-FFF2-40B4-BE49-F238E27FC236}">
                  <a16:creationId xmlns:a16="http://schemas.microsoft.com/office/drawing/2014/main" id="{2E4DA4B2-4F06-BC43-8C1A-738B7EDCFFF1}"/>
                </a:ext>
              </a:extLst>
            </p:cNvPr>
            <p:cNvSpPr txBox="1"/>
            <p:nvPr/>
          </p:nvSpPr>
          <p:spPr>
            <a:xfrm>
              <a:off x="7848568" y="3511763"/>
              <a:ext cx="1365361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ØKONOMI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DE156C0-07C9-DE44-9168-0B5599957FE5}"/>
                </a:ext>
              </a:extLst>
            </p:cNvPr>
            <p:cNvSpPr/>
            <p:nvPr/>
          </p:nvSpPr>
          <p:spPr>
            <a:xfrm>
              <a:off x="3295085" y="807580"/>
              <a:ext cx="5532879" cy="5532879"/>
            </a:xfrm>
            <a:prstGeom prst="ellipse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x-none" dirty="0"/>
                <a:t>c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6A96531-B45B-F741-93CE-3DC3BCF479DA}"/>
                </a:ext>
              </a:extLst>
            </p:cNvPr>
            <p:cNvSpPr/>
            <p:nvPr/>
          </p:nvSpPr>
          <p:spPr>
            <a:xfrm>
              <a:off x="4265023" y="1765435"/>
              <a:ext cx="3620762" cy="3620762"/>
            </a:xfrm>
            <a:prstGeom prst="ellipse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x-none" dirty="0"/>
                <a:t>c</a:t>
              </a:r>
            </a:p>
          </p:txBody>
        </p:sp>
        <p:pic>
          <p:nvPicPr>
            <p:cNvPr id="18" name="Bilde 21">
              <a:extLst>
                <a:ext uri="{FF2B5EF4-FFF2-40B4-BE49-F238E27FC236}">
                  <a16:creationId xmlns:a16="http://schemas.microsoft.com/office/drawing/2014/main" id="{E5BC6E90-68AD-FF43-83CB-08F824FA6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9409" y="2611023"/>
              <a:ext cx="1059154" cy="1374985"/>
            </a:xfrm>
            <a:prstGeom prst="rect">
              <a:avLst/>
            </a:prstGeom>
          </p:spPr>
        </p:pic>
        <p:sp>
          <p:nvSpPr>
            <p:cNvPr id="31" name="TekstSylinder 14">
              <a:extLst>
                <a:ext uri="{FF2B5EF4-FFF2-40B4-BE49-F238E27FC236}">
                  <a16:creationId xmlns:a16="http://schemas.microsoft.com/office/drawing/2014/main" id="{023AF635-3106-584C-B7E8-8370814AF6A3}"/>
                </a:ext>
              </a:extLst>
            </p:cNvPr>
            <p:cNvSpPr txBox="1"/>
            <p:nvPr/>
          </p:nvSpPr>
          <p:spPr>
            <a:xfrm>
              <a:off x="5281938" y="3866116"/>
              <a:ext cx="1623384" cy="92333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/>
              </a:r>
              <a:b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FAMILIENS</a:t>
              </a:r>
              <a:b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BEHOV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1603FA0-37E0-224B-A764-07DF01913DE2}"/>
                </a:ext>
              </a:extLst>
            </p:cNvPr>
            <p:cNvSpPr/>
            <p:nvPr/>
          </p:nvSpPr>
          <p:spPr>
            <a:xfrm>
              <a:off x="5919576" y="811172"/>
              <a:ext cx="73166" cy="953394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0765E8B-1144-3B4B-A0D2-81596F537EAE}"/>
                </a:ext>
              </a:extLst>
            </p:cNvPr>
            <p:cNvSpPr/>
            <p:nvPr/>
          </p:nvSpPr>
          <p:spPr>
            <a:xfrm>
              <a:off x="6050281" y="5386198"/>
              <a:ext cx="73166" cy="95426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B4FEB96-9D5D-834E-A952-625C6E4FAEE9}"/>
                </a:ext>
              </a:extLst>
            </p:cNvPr>
            <p:cNvSpPr/>
            <p:nvPr/>
          </p:nvSpPr>
          <p:spPr>
            <a:xfrm rot="6392553">
              <a:off x="3815763" y="2451941"/>
              <a:ext cx="77328" cy="96993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7021400-E230-1D4D-8824-0FFDFD2109E9}"/>
                </a:ext>
              </a:extLst>
            </p:cNvPr>
            <p:cNvSpPr/>
            <p:nvPr/>
          </p:nvSpPr>
          <p:spPr>
            <a:xfrm rot="3900402">
              <a:off x="3791438" y="3576834"/>
              <a:ext cx="70780" cy="974646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3" name="TekstSylinder 14">
              <a:extLst>
                <a:ext uri="{FF2B5EF4-FFF2-40B4-BE49-F238E27FC236}">
                  <a16:creationId xmlns:a16="http://schemas.microsoft.com/office/drawing/2014/main" id="{18A70717-77AA-244C-928D-276850E91298}"/>
                </a:ext>
              </a:extLst>
            </p:cNvPr>
            <p:cNvSpPr txBox="1"/>
            <p:nvPr/>
          </p:nvSpPr>
          <p:spPr>
            <a:xfrm>
              <a:off x="6405381" y="5589686"/>
              <a:ext cx="1365361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PRAKTISK</a:t>
              </a:r>
              <a:b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(HJEMME)</a:t>
              </a:r>
            </a:p>
          </p:txBody>
        </p:sp>
        <p:sp>
          <p:nvSpPr>
            <p:cNvPr id="44" name="TekstSylinder 14">
              <a:extLst>
                <a:ext uri="{FF2B5EF4-FFF2-40B4-BE49-F238E27FC236}">
                  <a16:creationId xmlns:a16="http://schemas.microsoft.com/office/drawing/2014/main" id="{D0D00D0C-9851-EE41-8F6E-0B33E9797584}"/>
                </a:ext>
              </a:extLst>
            </p:cNvPr>
            <p:cNvSpPr txBox="1"/>
            <p:nvPr/>
          </p:nvSpPr>
          <p:spPr>
            <a:xfrm>
              <a:off x="6221541" y="1054815"/>
              <a:ext cx="1365361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FAMILIE /</a:t>
              </a:r>
              <a:b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SØSKEN/</a:t>
              </a:r>
              <a:b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PARFORHOLD</a:t>
              </a:r>
            </a:p>
          </p:txBody>
        </p:sp>
        <p:sp>
          <p:nvSpPr>
            <p:cNvPr id="46" name="TekstSylinder 14">
              <a:extLst>
                <a:ext uri="{FF2B5EF4-FFF2-40B4-BE49-F238E27FC236}">
                  <a16:creationId xmlns:a16="http://schemas.microsoft.com/office/drawing/2014/main" id="{A78AB642-19FC-D640-987C-0B0FBFAC934F}"/>
                </a:ext>
              </a:extLst>
            </p:cNvPr>
            <p:cNvSpPr txBox="1"/>
            <p:nvPr/>
          </p:nvSpPr>
          <p:spPr>
            <a:xfrm>
              <a:off x="4646906" y="5522079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SKOLE/</a:t>
              </a:r>
              <a:b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UTDANNING </a:t>
              </a:r>
            </a:p>
          </p:txBody>
        </p:sp>
        <p:sp>
          <p:nvSpPr>
            <p:cNvPr id="47" name="TekstSylinder 14">
              <a:extLst>
                <a:ext uri="{FF2B5EF4-FFF2-40B4-BE49-F238E27FC236}">
                  <a16:creationId xmlns:a16="http://schemas.microsoft.com/office/drawing/2014/main" id="{E1D1C05C-719C-DD43-991F-5CF33149A197}"/>
                </a:ext>
              </a:extLst>
            </p:cNvPr>
            <p:cNvSpPr txBox="1"/>
            <p:nvPr/>
          </p:nvSpPr>
          <p:spPr>
            <a:xfrm>
              <a:off x="4630617" y="1159235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FRITID &amp;</a:t>
              </a:r>
              <a:b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INTERESSER</a:t>
              </a:r>
            </a:p>
          </p:txBody>
        </p:sp>
        <p:sp>
          <p:nvSpPr>
            <p:cNvPr id="48" name="TekstSylinder 14">
              <a:extLst>
                <a:ext uri="{FF2B5EF4-FFF2-40B4-BE49-F238E27FC236}">
                  <a16:creationId xmlns:a16="http://schemas.microsoft.com/office/drawing/2014/main" id="{BF25EEF1-64B3-6F4A-9A88-52C624FCE821}"/>
                </a:ext>
              </a:extLst>
            </p:cNvPr>
            <p:cNvSpPr txBox="1"/>
            <p:nvPr/>
          </p:nvSpPr>
          <p:spPr>
            <a:xfrm>
              <a:off x="3756182" y="2062193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SOSIALT &amp;</a:t>
              </a:r>
            </a:p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VENNER</a:t>
              </a:r>
            </a:p>
          </p:txBody>
        </p:sp>
        <p:sp>
          <p:nvSpPr>
            <p:cNvPr id="49" name="TekstSylinder 14">
              <a:extLst>
                <a:ext uri="{FF2B5EF4-FFF2-40B4-BE49-F238E27FC236}">
                  <a16:creationId xmlns:a16="http://schemas.microsoft.com/office/drawing/2014/main" id="{991296C2-B202-264B-A1B3-C86D628818F4}"/>
                </a:ext>
              </a:extLst>
            </p:cNvPr>
            <p:cNvSpPr txBox="1"/>
            <p:nvPr/>
          </p:nvSpPr>
          <p:spPr>
            <a:xfrm>
              <a:off x="3456634" y="3492905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FYSISK</a:t>
              </a:r>
            </a:p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HELSE</a:t>
              </a:r>
            </a:p>
          </p:txBody>
        </p:sp>
        <p:sp>
          <p:nvSpPr>
            <p:cNvPr id="69" name="TekstSylinder 14">
              <a:extLst>
                <a:ext uri="{FF2B5EF4-FFF2-40B4-BE49-F238E27FC236}">
                  <a16:creationId xmlns:a16="http://schemas.microsoft.com/office/drawing/2014/main" id="{917B7B37-8749-B548-9B7A-F3C5CE103A8C}"/>
                </a:ext>
              </a:extLst>
            </p:cNvPr>
            <p:cNvSpPr txBox="1"/>
            <p:nvPr/>
          </p:nvSpPr>
          <p:spPr>
            <a:xfrm>
              <a:off x="3833722" y="4642554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PSYKISK</a:t>
              </a:r>
            </a:p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HELSE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E359D46-086F-9047-9832-2C5920AF2C07}"/>
                </a:ext>
              </a:extLst>
            </p:cNvPr>
            <p:cNvSpPr/>
            <p:nvPr/>
          </p:nvSpPr>
          <p:spPr>
            <a:xfrm rot="8228316">
              <a:off x="4507798" y="1418514"/>
              <a:ext cx="77328" cy="96993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7FA5B5D-8385-9F49-9594-DBFA4A890B74}"/>
                </a:ext>
              </a:extLst>
            </p:cNvPr>
            <p:cNvSpPr/>
            <p:nvPr/>
          </p:nvSpPr>
          <p:spPr>
            <a:xfrm rot="2438866">
              <a:off x="4456959" y="4752920"/>
              <a:ext cx="70780" cy="974646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07AEE2C-F90D-9A42-82EF-56D38F5BA0DA}"/>
                </a:ext>
              </a:extLst>
            </p:cNvPr>
            <p:cNvGrpSpPr/>
            <p:nvPr/>
          </p:nvGrpSpPr>
          <p:grpSpPr>
            <a:xfrm flipH="1">
              <a:off x="7445152" y="1280150"/>
              <a:ext cx="1337874" cy="4567101"/>
              <a:chOff x="3521858" y="1430459"/>
              <a:chExt cx="1337874" cy="4567101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B040E2FD-DFC0-194A-939B-C39C04FE3FE0}"/>
                  </a:ext>
                </a:extLst>
              </p:cNvPr>
              <p:cNvSpPr/>
              <p:nvPr/>
            </p:nvSpPr>
            <p:spPr>
              <a:xfrm rot="6392553">
                <a:off x="3968163" y="2604341"/>
                <a:ext cx="77328" cy="969938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99BE3C0-8236-4C44-AE0D-6F046C3E3E60}"/>
                  </a:ext>
                </a:extLst>
              </p:cNvPr>
              <p:cNvSpPr/>
              <p:nvPr/>
            </p:nvSpPr>
            <p:spPr>
              <a:xfrm rot="3900402">
                <a:off x="3978189" y="3838962"/>
                <a:ext cx="70780" cy="974646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D51DDC1-0456-8749-8761-AA1246622EB5}"/>
                  </a:ext>
                </a:extLst>
              </p:cNvPr>
              <p:cNvSpPr/>
              <p:nvPr/>
            </p:nvSpPr>
            <p:spPr>
              <a:xfrm rot="8228316">
                <a:off x="4782404" y="1430459"/>
                <a:ext cx="77328" cy="969938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07FCA3E-BFEC-474E-A363-D29EE1EC9107}"/>
                  </a:ext>
                </a:extLst>
              </p:cNvPr>
              <p:cNvSpPr/>
              <p:nvPr/>
            </p:nvSpPr>
            <p:spPr>
              <a:xfrm rot="2438866">
                <a:off x="4750621" y="5022914"/>
                <a:ext cx="70780" cy="974646"/>
              </a:xfrm>
              <a:prstGeom prst="rect">
                <a:avLst/>
              </a:prstGeom>
              <a:solidFill>
                <a:schemeClr val="accent5">
                  <a:lumMod val="90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83" name="TekstSylinder 14">
              <a:extLst>
                <a:ext uri="{FF2B5EF4-FFF2-40B4-BE49-F238E27FC236}">
                  <a16:creationId xmlns:a16="http://schemas.microsoft.com/office/drawing/2014/main" id="{0E8A8AF4-7B6B-8842-987C-9E8FD1E71AA6}"/>
                </a:ext>
              </a:extLst>
            </p:cNvPr>
            <p:cNvSpPr txBox="1"/>
            <p:nvPr/>
          </p:nvSpPr>
          <p:spPr>
            <a:xfrm>
              <a:off x="7372254" y="4798766"/>
              <a:ext cx="1365361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BOSITUASJON</a:t>
              </a:r>
              <a:endPara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endParaRPr>
            </a:p>
          </p:txBody>
        </p:sp>
        <p:sp>
          <p:nvSpPr>
            <p:cNvPr id="84" name="TekstSylinder 14">
              <a:extLst>
                <a:ext uri="{FF2B5EF4-FFF2-40B4-BE49-F238E27FC236}">
                  <a16:creationId xmlns:a16="http://schemas.microsoft.com/office/drawing/2014/main" id="{E20568D6-2EF3-4E42-8A45-BCE68858B90E}"/>
                </a:ext>
              </a:extLst>
            </p:cNvPr>
            <p:cNvSpPr txBox="1"/>
            <p:nvPr/>
          </p:nvSpPr>
          <p:spPr>
            <a:xfrm>
              <a:off x="7600493" y="2173891"/>
              <a:ext cx="1147453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JOBB</a:t>
              </a:r>
            </a:p>
          </p:txBody>
        </p:sp>
        <p:sp>
          <p:nvSpPr>
            <p:cNvPr id="85" name="TekstSylinder 14">
              <a:extLst>
                <a:ext uri="{FF2B5EF4-FFF2-40B4-BE49-F238E27FC236}">
                  <a16:creationId xmlns:a16="http://schemas.microsoft.com/office/drawing/2014/main" id="{F7DF2BD0-B931-754A-8D80-3153AB8D2B08}"/>
                </a:ext>
              </a:extLst>
            </p:cNvPr>
            <p:cNvSpPr txBox="1"/>
            <p:nvPr/>
          </p:nvSpPr>
          <p:spPr>
            <a:xfrm>
              <a:off x="7885785" y="3341091"/>
              <a:ext cx="1365361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ØKONOMI</a:t>
              </a:r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4E7118E9-F348-CF47-9FBF-538EBF8D9BE7}"/>
              </a:ext>
            </a:extLst>
          </p:cNvPr>
          <p:cNvSpPr/>
          <p:nvPr/>
        </p:nvSpPr>
        <p:spPr>
          <a:xfrm>
            <a:off x="11451767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BC6149E-B5E0-3744-8D7F-8EA162AA79DF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s.6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D138308-E600-DB48-923B-620174B0AB02}"/>
              </a:ext>
            </a:extLst>
          </p:cNvPr>
          <p:cNvSpPr/>
          <p:nvPr/>
        </p:nvSpPr>
        <p:spPr>
          <a:xfrm>
            <a:off x="717658" y="1436239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8E8776F-1EB7-4148-8BFC-32708656164F}"/>
              </a:ext>
            </a:extLst>
          </p:cNvPr>
          <p:cNvSpPr/>
          <p:nvPr/>
        </p:nvSpPr>
        <p:spPr>
          <a:xfrm>
            <a:off x="536921" y="1436238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1E483CE-4E45-7744-B8F0-2B25A397608F}"/>
              </a:ext>
            </a:extLst>
          </p:cNvPr>
          <p:cNvSpPr/>
          <p:nvPr/>
        </p:nvSpPr>
        <p:spPr>
          <a:xfrm>
            <a:off x="904219" y="1436239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D6FC3BBF-E398-1C4A-BA38-A6197AB4D513}"/>
              </a:ext>
            </a:extLst>
          </p:cNvPr>
          <p:cNvSpPr/>
          <p:nvPr/>
        </p:nvSpPr>
        <p:spPr>
          <a:xfrm>
            <a:off x="707710" y="2601060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2D1D6194-7968-B846-8F02-F2D1D9398226}"/>
              </a:ext>
            </a:extLst>
          </p:cNvPr>
          <p:cNvSpPr/>
          <p:nvPr/>
        </p:nvSpPr>
        <p:spPr>
          <a:xfrm>
            <a:off x="526973" y="2601059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698FD1C-F31A-ED48-B662-52830EA3FB97}"/>
              </a:ext>
            </a:extLst>
          </p:cNvPr>
          <p:cNvSpPr/>
          <p:nvPr/>
        </p:nvSpPr>
        <p:spPr>
          <a:xfrm>
            <a:off x="894271" y="2601060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3E0B2C7-D14B-3646-9814-D314A4ED3766}"/>
              </a:ext>
            </a:extLst>
          </p:cNvPr>
          <p:cNvSpPr/>
          <p:nvPr/>
        </p:nvSpPr>
        <p:spPr>
          <a:xfrm>
            <a:off x="707710" y="3838432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AA769C77-06C0-4543-82B8-8557B7690649}"/>
              </a:ext>
            </a:extLst>
          </p:cNvPr>
          <p:cNvSpPr/>
          <p:nvPr/>
        </p:nvSpPr>
        <p:spPr>
          <a:xfrm>
            <a:off x="526973" y="3838431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22B2D0E7-8693-E748-A5B9-46012A874251}"/>
              </a:ext>
            </a:extLst>
          </p:cNvPr>
          <p:cNvSpPr/>
          <p:nvPr/>
        </p:nvSpPr>
        <p:spPr>
          <a:xfrm>
            <a:off x="894271" y="3838432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C0F141BE-0C15-9940-8048-FD8A3757A4AA}"/>
              </a:ext>
            </a:extLst>
          </p:cNvPr>
          <p:cNvSpPr/>
          <p:nvPr/>
        </p:nvSpPr>
        <p:spPr>
          <a:xfrm>
            <a:off x="718011" y="5075237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B4E3C0D8-C832-3E48-B143-5A1FA08BBEDE}"/>
              </a:ext>
            </a:extLst>
          </p:cNvPr>
          <p:cNvSpPr/>
          <p:nvPr/>
        </p:nvSpPr>
        <p:spPr>
          <a:xfrm>
            <a:off x="537274" y="5075236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6142A4C-1423-F844-9D87-7BD26C8A0927}"/>
              </a:ext>
            </a:extLst>
          </p:cNvPr>
          <p:cNvSpPr/>
          <p:nvPr/>
        </p:nvSpPr>
        <p:spPr>
          <a:xfrm>
            <a:off x="904572" y="5075237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D72BF2C-0EAE-F941-AAE5-0CD7E658566E}"/>
              </a:ext>
            </a:extLst>
          </p:cNvPr>
          <p:cNvSpPr/>
          <p:nvPr/>
        </p:nvSpPr>
        <p:spPr>
          <a:xfrm>
            <a:off x="707710" y="6310386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511800A-2526-9541-A2AF-0F867A6B58B5}"/>
              </a:ext>
            </a:extLst>
          </p:cNvPr>
          <p:cNvSpPr/>
          <p:nvPr/>
        </p:nvSpPr>
        <p:spPr>
          <a:xfrm>
            <a:off x="526973" y="6310385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CFCDBEC2-97EF-A546-A40A-4A107EE4382E}"/>
              </a:ext>
            </a:extLst>
          </p:cNvPr>
          <p:cNvSpPr/>
          <p:nvPr/>
        </p:nvSpPr>
        <p:spPr>
          <a:xfrm>
            <a:off x="894271" y="6310386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7D838D3F-B0A1-1248-9A4C-6DF13AE28F9B}"/>
              </a:ext>
            </a:extLst>
          </p:cNvPr>
          <p:cNvSpPr/>
          <p:nvPr/>
        </p:nvSpPr>
        <p:spPr>
          <a:xfrm>
            <a:off x="11438736" y="2671387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D2AF32C0-E599-4B43-B800-91C4F344EA04}"/>
              </a:ext>
            </a:extLst>
          </p:cNvPr>
          <p:cNvSpPr/>
          <p:nvPr/>
        </p:nvSpPr>
        <p:spPr>
          <a:xfrm>
            <a:off x="11257999" y="2671386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4D8A265D-04C4-FA49-A873-D81EEB4247D4}"/>
              </a:ext>
            </a:extLst>
          </p:cNvPr>
          <p:cNvSpPr/>
          <p:nvPr/>
        </p:nvSpPr>
        <p:spPr>
          <a:xfrm>
            <a:off x="11625297" y="2671387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EB78EEDC-3E68-9649-AF91-1D9814E27BFD}"/>
              </a:ext>
            </a:extLst>
          </p:cNvPr>
          <p:cNvSpPr/>
          <p:nvPr/>
        </p:nvSpPr>
        <p:spPr>
          <a:xfrm>
            <a:off x="11428788" y="3836208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D95A3BAF-886E-D447-8597-A7098CF2003A}"/>
              </a:ext>
            </a:extLst>
          </p:cNvPr>
          <p:cNvSpPr/>
          <p:nvPr/>
        </p:nvSpPr>
        <p:spPr>
          <a:xfrm>
            <a:off x="11248051" y="3836207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D7F1B4D6-F60F-2C40-99B5-1C5767AE2E6C}"/>
              </a:ext>
            </a:extLst>
          </p:cNvPr>
          <p:cNvSpPr/>
          <p:nvPr/>
        </p:nvSpPr>
        <p:spPr>
          <a:xfrm>
            <a:off x="11615349" y="3836208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924E764F-1E8E-014B-8DF6-C2C7B8894C15}"/>
              </a:ext>
            </a:extLst>
          </p:cNvPr>
          <p:cNvSpPr/>
          <p:nvPr/>
        </p:nvSpPr>
        <p:spPr>
          <a:xfrm>
            <a:off x="11428788" y="5073580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FB4EB1EA-BD31-C048-8EF5-0D8D80A48C58}"/>
              </a:ext>
            </a:extLst>
          </p:cNvPr>
          <p:cNvSpPr/>
          <p:nvPr/>
        </p:nvSpPr>
        <p:spPr>
          <a:xfrm>
            <a:off x="11248051" y="5073579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D969B532-2862-B444-910B-573A7E3893D4}"/>
              </a:ext>
            </a:extLst>
          </p:cNvPr>
          <p:cNvSpPr/>
          <p:nvPr/>
        </p:nvSpPr>
        <p:spPr>
          <a:xfrm>
            <a:off x="11615349" y="5073580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C583B826-5095-3F4D-BC04-7E7ADA96AF12}"/>
              </a:ext>
            </a:extLst>
          </p:cNvPr>
          <p:cNvSpPr/>
          <p:nvPr/>
        </p:nvSpPr>
        <p:spPr>
          <a:xfrm>
            <a:off x="11439089" y="6310385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2C5EBB4A-4B19-034C-9FE4-03D2A1E8E1F9}"/>
              </a:ext>
            </a:extLst>
          </p:cNvPr>
          <p:cNvSpPr/>
          <p:nvPr/>
        </p:nvSpPr>
        <p:spPr>
          <a:xfrm>
            <a:off x="11258352" y="6310384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A514E6AB-DA8E-0443-AD1E-6AAE33A7BD7E}"/>
              </a:ext>
            </a:extLst>
          </p:cNvPr>
          <p:cNvSpPr/>
          <p:nvPr/>
        </p:nvSpPr>
        <p:spPr>
          <a:xfrm>
            <a:off x="11625650" y="6310385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8C055C18-C0B4-5440-8E47-EE64306AD84B}"/>
              </a:ext>
            </a:extLst>
          </p:cNvPr>
          <p:cNvSpPr/>
          <p:nvPr/>
        </p:nvSpPr>
        <p:spPr>
          <a:xfrm>
            <a:off x="11428788" y="7545534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11DA197D-71DA-2149-8C17-E8314DD14D2B}"/>
              </a:ext>
            </a:extLst>
          </p:cNvPr>
          <p:cNvSpPr/>
          <p:nvPr/>
        </p:nvSpPr>
        <p:spPr>
          <a:xfrm>
            <a:off x="11248051" y="7545533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5621D392-6FB1-1C40-B8EE-6D6E8129DC31}"/>
              </a:ext>
            </a:extLst>
          </p:cNvPr>
          <p:cNvSpPr/>
          <p:nvPr/>
        </p:nvSpPr>
        <p:spPr>
          <a:xfrm>
            <a:off x="11615349" y="7545534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0001D41-BBC3-E24E-8C68-EA05C593A21D}"/>
              </a:ext>
            </a:extLst>
          </p:cNvPr>
          <p:cNvSpPr/>
          <p:nvPr/>
        </p:nvSpPr>
        <p:spPr>
          <a:xfrm>
            <a:off x="11447276" y="1431278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822058C8-8157-B149-A55E-FB70F7379528}"/>
              </a:ext>
            </a:extLst>
          </p:cNvPr>
          <p:cNvSpPr/>
          <p:nvPr/>
        </p:nvSpPr>
        <p:spPr>
          <a:xfrm>
            <a:off x="11266539" y="1431277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7D49B040-09CE-E14F-966D-B53E4CECE089}"/>
              </a:ext>
            </a:extLst>
          </p:cNvPr>
          <p:cNvSpPr/>
          <p:nvPr/>
        </p:nvSpPr>
        <p:spPr>
          <a:xfrm>
            <a:off x="11633837" y="1431278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6" name="Oval 147">
            <a:extLst>
              <a:ext uri="{FF2B5EF4-FFF2-40B4-BE49-F238E27FC236}">
                <a16:creationId xmlns:a16="http://schemas.microsoft.com/office/drawing/2014/main" id="{822058C8-8157-B149-A55E-FB70F7379528}"/>
              </a:ext>
            </a:extLst>
          </p:cNvPr>
          <p:cNvSpPr/>
          <p:nvPr/>
        </p:nvSpPr>
        <p:spPr>
          <a:xfrm>
            <a:off x="5862823" y="373537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7" name="Oval 146">
            <a:extLst>
              <a:ext uri="{FF2B5EF4-FFF2-40B4-BE49-F238E27FC236}">
                <a16:creationId xmlns:a16="http://schemas.microsoft.com/office/drawing/2014/main" id="{E0001D41-BBC3-E24E-8C68-EA05C593A21D}"/>
              </a:ext>
            </a:extLst>
          </p:cNvPr>
          <p:cNvSpPr/>
          <p:nvPr/>
        </p:nvSpPr>
        <p:spPr>
          <a:xfrm>
            <a:off x="6929812" y="373535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   </a:t>
            </a:r>
            <a:endParaRPr lang="en-NO" dirty="0"/>
          </a:p>
        </p:txBody>
      </p:sp>
      <p:sp>
        <p:nvSpPr>
          <p:cNvPr id="78" name="Oval 148">
            <a:extLst>
              <a:ext uri="{FF2B5EF4-FFF2-40B4-BE49-F238E27FC236}">
                <a16:creationId xmlns:a16="http://schemas.microsoft.com/office/drawing/2014/main" id="{7D49B040-09CE-E14F-966D-B53E4CECE089}"/>
              </a:ext>
            </a:extLst>
          </p:cNvPr>
          <p:cNvSpPr/>
          <p:nvPr/>
        </p:nvSpPr>
        <p:spPr>
          <a:xfrm>
            <a:off x="9496721" y="373536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135433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03BF7B2-5CD1-9847-B680-C174BB42419D}"/>
              </a:ext>
            </a:extLst>
          </p:cNvPr>
          <p:cNvSpPr/>
          <p:nvPr/>
        </p:nvSpPr>
        <p:spPr>
          <a:xfrm>
            <a:off x="383010" y="610551"/>
            <a:ext cx="11453887" cy="1056835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8ADC5C-3353-E147-8237-5524D486F249}"/>
              </a:ext>
            </a:extLst>
          </p:cNvPr>
          <p:cNvSpPr/>
          <p:nvPr/>
        </p:nvSpPr>
        <p:spPr>
          <a:xfrm>
            <a:off x="360024" y="1738447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0F31889-A6F3-D349-B856-BB0F2E1C4807}"/>
              </a:ext>
            </a:extLst>
          </p:cNvPr>
          <p:cNvSpPr/>
          <p:nvPr/>
        </p:nvSpPr>
        <p:spPr>
          <a:xfrm>
            <a:off x="360650" y="2964303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A236F81-0385-AB4D-B216-BCEAF4F3A4C6}"/>
              </a:ext>
            </a:extLst>
          </p:cNvPr>
          <p:cNvSpPr/>
          <p:nvPr/>
        </p:nvSpPr>
        <p:spPr>
          <a:xfrm>
            <a:off x="368501" y="4199181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5F885AF-09B2-FC4F-9517-94CE5E1FB94C}"/>
              </a:ext>
            </a:extLst>
          </p:cNvPr>
          <p:cNvSpPr/>
          <p:nvPr/>
        </p:nvSpPr>
        <p:spPr>
          <a:xfrm>
            <a:off x="369127" y="5432607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5" name="TekstSylinder 14">
            <a:extLst>
              <a:ext uri="{FF2B5EF4-FFF2-40B4-BE49-F238E27FC236}">
                <a16:creationId xmlns:a16="http://schemas.microsoft.com/office/drawing/2014/main" id="{2E4DA4B2-4F06-BC43-8C1A-738B7EDCFFF1}"/>
              </a:ext>
            </a:extLst>
          </p:cNvPr>
          <p:cNvSpPr txBox="1"/>
          <p:nvPr/>
        </p:nvSpPr>
        <p:spPr>
          <a:xfrm>
            <a:off x="7842046" y="3584883"/>
            <a:ext cx="136536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ØKONOMI</a:t>
            </a:r>
          </a:p>
        </p:txBody>
      </p:sp>
      <p:sp>
        <p:nvSpPr>
          <p:cNvPr id="50" name="TekstSylinder 14">
            <a:extLst>
              <a:ext uri="{FF2B5EF4-FFF2-40B4-BE49-F238E27FC236}">
                <a16:creationId xmlns:a16="http://schemas.microsoft.com/office/drawing/2014/main" id="{A2994229-B495-8649-B87F-C2F8AAAFBC5F}"/>
              </a:ext>
            </a:extLst>
          </p:cNvPr>
          <p:cNvSpPr txBox="1"/>
          <p:nvPr/>
        </p:nvSpPr>
        <p:spPr>
          <a:xfrm flipH="1">
            <a:off x="355102" y="100360"/>
            <a:ext cx="548197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4 : Foresattes perspektiv: 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Hvordan </a:t>
            </a:r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ser hverdagen til barnet deres ut innfor de områdene? Skriv 1-2 setninger generelt om situasjonen.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C179EF-98CD-DD4D-B2B9-D6FE0790EFBA}"/>
              </a:ext>
            </a:extLst>
          </p:cNvPr>
          <p:cNvGrpSpPr/>
          <p:nvPr/>
        </p:nvGrpSpPr>
        <p:grpSpPr>
          <a:xfrm>
            <a:off x="3365429" y="863224"/>
            <a:ext cx="5532879" cy="5532880"/>
            <a:chOff x="3295085" y="807580"/>
            <a:chExt cx="5532879" cy="553288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DE156C0-07C9-DE44-9168-0B5599957FE5}"/>
                </a:ext>
              </a:extLst>
            </p:cNvPr>
            <p:cNvSpPr/>
            <p:nvPr/>
          </p:nvSpPr>
          <p:spPr>
            <a:xfrm>
              <a:off x="3295085" y="807580"/>
              <a:ext cx="5532879" cy="5532879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x-none" dirty="0"/>
                <a:t>c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6A96531-B45B-F741-93CE-3DC3BCF479DA}"/>
                </a:ext>
              </a:extLst>
            </p:cNvPr>
            <p:cNvSpPr/>
            <p:nvPr/>
          </p:nvSpPr>
          <p:spPr>
            <a:xfrm>
              <a:off x="4265023" y="1765435"/>
              <a:ext cx="3620762" cy="3620762"/>
            </a:xfrm>
            <a:prstGeom prst="ellipse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29" name="TekstSylinder 14">
              <a:extLst>
                <a:ext uri="{FF2B5EF4-FFF2-40B4-BE49-F238E27FC236}">
                  <a16:creationId xmlns:a16="http://schemas.microsoft.com/office/drawing/2014/main" id="{228E096F-BDF5-B348-BF33-08C08682A63C}"/>
                </a:ext>
              </a:extLst>
            </p:cNvPr>
            <p:cNvSpPr txBox="1"/>
            <p:nvPr/>
          </p:nvSpPr>
          <p:spPr>
            <a:xfrm>
              <a:off x="7600493" y="2173891"/>
              <a:ext cx="1147453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FAMILIE</a:t>
              </a:r>
            </a:p>
          </p:txBody>
        </p:sp>
        <p:sp>
          <p:nvSpPr>
            <p:cNvPr id="31" name="TekstSylinder 14">
              <a:extLst>
                <a:ext uri="{FF2B5EF4-FFF2-40B4-BE49-F238E27FC236}">
                  <a16:creationId xmlns:a16="http://schemas.microsoft.com/office/drawing/2014/main" id="{023AF635-3106-584C-B7E8-8370814AF6A3}"/>
                </a:ext>
              </a:extLst>
            </p:cNvPr>
            <p:cNvSpPr txBox="1"/>
            <p:nvPr/>
          </p:nvSpPr>
          <p:spPr>
            <a:xfrm>
              <a:off x="5281938" y="3866116"/>
              <a:ext cx="1623384" cy="92333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/>
              </a:r>
              <a:b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BARNETS</a:t>
              </a:r>
              <a:b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BEHOV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1603FA0-37E0-224B-A764-07DF01913DE2}"/>
                </a:ext>
              </a:extLst>
            </p:cNvPr>
            <p:cNvSpPr/>
            <p:nvPr/>
          </p:nvSpPr>
          <p:spPr>
            <a:xfrm>
              <a:off x="6050281" y="811172"/>
              <a:ext cx="73166" cy="9533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0765E8B-1144-3B4B-A0D2-81596F537EAE}"/>
                </a:ext>
              </a:extLst>
            </p:cNvPr>
            <p:cNvSpPr/>
            <p:nvPr/>
          </p:nvSpPr>
          <p:spPr>
            <a:xfrm>
              <a:off x="6050281" y="5386198"/>
              <a:ext cx="73166" cy="9542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B4FEB96-9D5D-834E-A952-625C6E4FAEE9}"/>
                </a:ext>
              </a:extLst>
            </p:cNvPr>
            <p:cNvSpPr/>
            <p:nvPr/>
          </p:nvSpPr>
          <p:spPr>
            <a:xfrm rot="6392553">
              <a:off x="3815763" y="2451941"/>
              <a:ext cx="77328" cy="9699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7021400-E230-1D4D-8824-0FFDFD2109E9}"/>
                </a:ext>
              </a:extLst>
            </p:cNvPr>
            <p:cNvSpPr/>
            <p:nvPr/>
          </p:nvSpPr>
          <p:spPr>
            <a:xfrm rot="3900402">
              <a:off x="3824808" y="3724887"/>
              <a:ext cx="70780" cy="9746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3" name="TekstSylinder 14">
              <a:extLst>
                <a:ext uri="{FF2B5EF4-FFF2-40B4-BE49-F238E27FC236}">
                  <a16:creationId xmlns:a16="http://schemas.microsoft.com/office/drawing/2014/main" id="{18A70717-77AA-244C-928D-276850E91298}"/>
                </a:ext>
              </a:extLst>
            </p:cNvPr>
            <p:cNvSpPr txBox="1"/>
            <p:nvPr/>
          </p:nvSpPr>
          <p:spPr>
            <a:xfrm>
              <a:off x="6221541" y="5468830"/>
              <a:ext cx="1634545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LEK /</a:t>
              </a:r>
            </a:p>
            <a:p>
              <a:r>
                <a:rPr lang="nb-NO" sz="1200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 SOSIALE MEDIER</a:t>
              </a:r>
              <a:endPara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endParaRPr>
            </a:p>
          </p:txBody>
        </p:sp>
        <p:sp>
          <p:nvSpPr>
            <p:cNvPr id="44" name="TekstSylinder 14">
              <a:extLst>
                <a:ext uri="{FF2B5EF4-FFF2-40B4-BE49-F238E27FC236}">
                  <a16:creationId xmlns:a16="http://schemas.microsoft.com/office/drawing/2014/main" id="{D0D00D0C-9851-EE41-8F6E-0B33E9797584}"/>
                </a:ext>
              </a:extLst>
            </p:cNvPr>
            <p:cNvSpPr txBox="1"/>
            <p:nvPr/>
          </p:nvSpPr>
          <p:spPr>
            <a:xfrm>
              <a:off x="6221541" y="1146294"/>
              <a:ext cx="1365361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FRITIDS-</a:t>
              </a:r>
              <a:b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INTERESSER</a:t>
              </a:r>
            </a:p>
          </p:txBody>
        </p:sp>
        <p:sp>
          <p:nvSpPr>
            <p:cNvPr id="46" name="TekstSylinder 14">
              <a:extLst>
                <a:ext uri="{FF2B5EF4-FFF2-40B4-BE49-F238E27FC236}">
                  <a16:creationId xmlns:a16="http://schemas.microsoft.com/office/drawing/2014/main" id="{A78AB642-19FC-D640-987C-0B0FBFAC934F}"/>
                </a:ext>
              </a:extLst>
            </p:cNvPr>
            <p:cNvSpPr txBox="1"/>
            <p:nvPr/>
          </p:nvSpPr>
          <p:spPr>
            <a:xfrm>
              <a:off x="4646906" y="5522079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SKOLE/</a:t>
              </a:r>
              <a:b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UTDANNING </a:t>
              </a:r>
            </a:p>
          </p:txBody>
        </p:sp>
        <p:sp>
          <p:nvSpPr>
            <p:cNvPr id="47" name="TekstSylinder 14">
              <a:extLst>
                <a:ext uri="{FF2B5EF4-FFF2-40B4-BE49-F238E27FC236}">
                  <a16:creationId xmlns:a16="http://schemas.microsoft.com/office/drawing/2014/main" id="{E1D1C05C-719C-DD43-991F-5CF33149A197}"/>
                </a:ext>
              </a:extLst>
            </p:cNvPr>
            <p:cNvSpPr txBox="1"/>
            <p:nvPr/>
          </p:nvSpPr>
          <p:spPr>
            <a:xfrm>
              <a:off x="4630617" y="1159235"/>
              <a:ext cx="149208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FRITIDS-</a:t>
              </a:r>
            </a:p>
            <a:p>
              <a:pPr algn="ctr"/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AKTIVITET /KULTUR</a:t>
              </a:r>
            </a:p>
          </p:txBody>
        </p:sp>
        <p:sp>
          <p:nvSpPr>
            <p:cNvPr id="48" name="TekstSylinder 14">
              <a:extLst>
                <a:ext uri="{FF2B5EF4-FFF2-40B4-BE49-F238E27FC236}">
                  <a16:creationId xmlns:a16="http://schemas.microsoft.com/office/drawing/2014/main" id="{BF25EEF1-64B3-6F4A-9A88-52C624FCE821}"/>
                </a:ext>
              </a:extLst>
            </p:cNvPr>
            <p:cNvSpPr txBox="1"/>
            <p:nvPr/>
          </p:nvSpPr>
          <p:spPr>
            <a:xfrm>
              <a:off x="3756182" y="2120662"/>
              <a:ext cx="14920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VENNER</a:t>
              </a:r>
            </a:p>
          </p:txBody>
        </p:sp>
        <p:sp>
          <p:nvSpPr>
            <p:cNvPr id="49" name="TekstSylinder 14">
              <a:extLst>
                <a:ext uri="{FF2B5EF4-FFF2-40B4-BE49-F238E27FC236}">
                  <a16:creationId xmlns:a16="http://schemas.microsoft.com/office/drawing/2014/main" id="{991296C2-B202-264B-A1B3-C86D628818F4}"/>
                </a:ext>
              </a:extLst>
            </p:cNvPr>
            <p:cNvSpPr txBox="1"/>
            <p:nvPr/>
          </p:nvSpPr>
          <p:spPr>
            <a:xfrm>
              <a:off x="3456634" y="3492905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FYSISK</a:t>
              </a:r>
            </a:p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HELSE</a:t>
              </a:r>
            </a:p>
          </p:txBody>
        </p:sp>
        <p:sp>
          <p:nvSpPr>
            <p:cNvPr id="69" name="TekstSylinder 14">
              <a:extLst>
                <a:ext uri="{FF2B5EF4-FFF2-40B4-BE49-F238E27FC236}">
                  <a16:creationId xmlns:a16="http://schemas.microsoft.com/office/drawing/2014/main" id="{917B7B37-8749-B548-9B7A-F3C5CE103A8C}"/>
                </a:ext>
              </a:extLst>
            </p:cNvPr>
            <p:cNvSpPr txBox="1"/>
            <p:nvPr/>
          </p:nvSpPr>
          <p:spPr>
            <a:xfrm>
              <a:off x="3778817" y="4577495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PSYKISK</a:t>
              </a:r>
            </a:p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HELSE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E359D46-086F-9047-9832-2C5920AF2C07}"/>
                </a:ext>
              </a:extLst>
            </p:cNvPr>
            <p:cNvSpPr/>
            <p:nvPr/>
          </p:nvSpPr>
          <p:spPr>
            <a:xfrm rot="8228316">
              <a:off x="4630004" y="1278059"/>
              <a:ext cx="77328" cy="9699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7FA5B5D-8385-9F49-9594-DBFA4A890B74}"/>
                </a:ext>
              </a:extLst>
            </p:cNvPr>
            <p:cNvSpPr/>
            <p:nvPr/>
          </p:nvSpPr>
          <p:spPr>
            <a:xfrm rot="2438866">
              <a:off x="4566230" y="4821171"/>
              <a:ext cx="70780" cy="9746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07AEE2C-F90D-9A42-82EF-56D38F5BA0DA}"/>
                </a:ext>
              </a:extLst>
            </p:cNvPr>
            <p:cNvGrpSpPr/>
            <p:nvPr/>
          </p:nvGrpSpPr>
          <p:grpSpPr>
            <a:xfrm flipH="1">
              <a:off x="7445152" y="1280150"/>
              <a:ext cx="1359038" cy="4447826"/>
              <a:chOff x="3500694" y="1430459"/>
              <a:chExt cx="1359038" cy="4447826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B040E2FD-DFC0-194A-939B-C39C04FE3FE0}"/>
                  </a:ext>
                </a:extLst>
              </p:cNvPr>
              <p:cNvSpPr/>
              <p:nvPr/>
            </p:nvSpPr>
            <p:spPr>
              <a:xfrm rot="6392553">
                <a:off x="3968163" y="2604341"/>
                <a:ext cx="77328" cy="96993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99BE3C0-8236-4C44-AE0D-6F046C3E3E60}"/>
                  </a:ext>
                </a:extLst>
              </p:cNvPr>
              <p:cNvSpPr/>
              <p:nvPr/>
            </p:nvSpPr>
            <p:spPr>
              <a:xfrm rot="3900402">
                <a:off x="3952627" y="3696737"/>
                <a:ext cx="70780" cy="97464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D51DDC1-0456-8749-8761-AA1246622EB5}"/>
                  </a:ext>
                </a:extLst>
              </p:cNvPr>
              <p:cNvSpPr/>
              <p:nvPr/>
            </p:nvSpPr>
            <p:spPr>
              <a:xfrm rot="8228316">
                <a:off x="4782404" y="1430459"/>
                <a:ext cx="77328" cy="96993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07FCA3E-BFEC-474E-A363-D29EE1EC9107}"/>
                  </a:ext>
                </a:extLst>
              </p:cNvPr>
              <p:cNvSpPr/>
              <p:nvPr/>
            </p:nvSpPr>
            <p:spPr>
              <a:xfrm rot="2438866">
                <a:off x="4613606" y="4903639"/>
                <a:ext cx="70780" cy="97464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</p:grpSp>
        <p:sp>
          <p:nvSpPr>
            <p:cNvPr id="83" name="TekstSylinder 14">
              <a:extLst>
                <a:ext uri="{FF2B5EF4-FFF2-40B4-BE49-F238E27FC236}">
                  <a16:creationId xmlns:a16="http://schemas.microsoft.com/office/drawing/2014/main" id="{0E8A8AF4-7B6B-8842-987C-9E8FD1E71AA6}"/>
                </a:ext>
              </a:extLst>
            </p:cNvPr>
            <p:cNvSpPr txBox="1"/>
            <p:nvPr/>
          </p:nvSpPr>
          <p:spPr>
            <a:xfrm>
              <a:off x="7451598" y="4589570"/>
              <a:ext cx="1365361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BOSITUASJON</a:t>
              </a:r>
              <a:endPara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endParaRPr>
            </a:p>
          </p:txBody>
        </p:sp>
        <p:pic>
          <p:nvPicPr>
            <p:cNvPr id="68" name="Bilde 41">
              <a:extLst>
                <a:ext uri="{FF2B5EF4-FFF2-40B4-BE49-F238E27FC236}">
                  <a16:creationId xmlns:a16="http://schemas.microsoft.com/office/drawing/2014/main" id="{16347C8B-3BBE-E642-B6E6-9491E06414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5872314" y="2573134"/>
              <a:ext cx="500766" cy="1412233"/>
            </a:xfrm>
            <a:prstGeom prst="rect">
              <a:avLst/>
            </a:prstGeom>
          </p:spPr>
        </p:pic>
      </p:grpSp>
      <p:sp>
        <p:nvSpPr>
          <p:cNvPr id="86" name="TekstSylinder 14">
            <a:extLst>
              <a:ext uri="{FF2B5EF4-FFF2-40B4-BE49-F238E27FC236}">
                <a16:creationId xmlns:a16="http://schemas.microsoft.com/office/drawing/2014/main" id="{9EF6AC3B-F461-3D4A-8F4B-410BA4D9359D}"/>
              </a:ext>
            </a:extLst>
          </p:cNvPr>
          <p:cNvSpPr txBox="1"/>
          <p:nvPr/>
        </p:nvSpPr>
        <p:spPr>
          <a:xfrm>
            <a:off x="7930569" y="3118208"/>
            <a:ext cx="114745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ANNET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?</a:t>
            </a:r>
          </a:p>
          <a:p>
            <a:r>
              <a:rPr lang="nb-NO" sz="8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RUS-VOLD</a:t>
            </a:r>
          </a:p>
          <a:p>
            <a:r>
              <a:rPr lang="nb-NO" sz="8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LUKKET GRUPPER</a:t>
            </a:r>
          </a:p>
          <a:p>
            <a:endParaRPr lang="nb-NO" sz="8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  <a:p>
            <a:r>
              <a:rPr lang="nb-NO" sz="8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HEMMELIGHETER</a:t>
            </a:r>
          </a:p>
          <a:p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00B1BDC-2847-FE41-A515-775B70491781}"/>
              </a:ext>
            </a:extLst>
          </p:cNvPr>
          <p:cNvSpPr/>
          <p:nvPr/>
        </p:nvSpPr>
        <p:spPr>
          <a:xfrm>
            <a:off x="11451767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60B0703-33D7-6E41-AF70-AFC43042C575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s.7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E7CB35A-679D-EC40-803F-2259952958B2}"/>
              </a:ext>
            </a:extLst>
          </p:cNvPr>
          <p:cNvSpPr/>
          <p:nvPr/>
        </p:nvSpPr>
        <p:spPr>
          <a:xfrm>
            <a:off x="717658" y="1436239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A2DAE64-AD3E-574B-80BC-B892DD600865}"/>
              </a:ext>
            </a:extLst>
          </p:cNvPr>
          <p:cNvSpPr/>
          <p:nvPr/>
        </p:nvSpPr>
        <p:spPr>
          <a:xfrm>
            <a:off x="536921" y="1436238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0C7B35F-76DB-5D40-881E-01DE73A891AD}"/>
              </a:ext>
            </a:extLst>
          </p:cNvPr>
          <p:cNvSpPr/>
          <p:nvPr/>
        </p:nvSpPr>
        <p:spPr>
          <a:xfrm>
            <a:off x="904219" y="1436239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6EAFF734-7080-1440-BBD7-C8A4D4A47298}"/>
              </a:ext>
            </a:extLst>
          </p:cNvPr>
          <p:cNvSpPr/>
          <p:nvPr/>
        </p:nvSpPr>
        <p:spPr>
          <a:xfrm>
            <a:off x="707710" y="2601060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7769F60C-C191-2042-A38D-3CE80BCDAE0B}"/>
              </a:ext>
            </a:extLst>
          </p:cNvPr>
          <p:cNvSpPr/>
          <p:nvPr/>
        </p:nvSpPr>
        <p:spPr>
          <a:xfrm>
            <a:off x="526973" y="2601059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E2E7F42-B0BD-0047-9C7D-9B8B63EC1113}"/>
              </a:ext>
            </a:extLst>
          </p:cNvPr>
          <p:cNvSpPr/>
          <p:nvPr/>
        </p:nvSpPr>
        <p:spPr>
          <a:xfrm>
            <a:off x="894271" y="2601060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5C2C46D-6614-C04A-B1A3-4543C056D17E}"/>
              </a:ext>
            </a:extLst>
          </p:cNvPr>
          <p:cNvSpPr/>
          <p:nvPr/>
        </p:nvSpPr>
        <p:spPr>
          <a:xfrm>
            <a:off x="707710" y="3838432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E1C4F8F3-EDD0-794F-9E5F-325A39E95DB3}"/>
              </a:ext>
            </a:extLst>
          </p:cNvPr>
          <p:cNvSpPr/>
          <p:nvPr/>
        </p:nvSpPr>
        <p:spPr>
          <a:xfrm>
            <a:off x="526973" y="3838431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5BB660E6-5746-814C-89A5-14779924B851}"/>
              </a:ext>
            </a:extLst>
          </p:cNvPr>
          <p:cNvSpPr/>
          <p:nvPr/>
        </p:nvSpPr>
        <p:spPr>
          <a:xfrm>
            <a:off x="894271" y="3838432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6DCE35FD-9000-1446-90D7-F9BE3F0D18F6}"/>
              </a:ext>
            </a:extLst>
          </p:cNvPr>
          <p:cNvSpPr/>
          <p:nvPr/>
        </p:nvSpPr>
        <p:spPr>
          <a:xfrm>
            <a:off x="718011" y="5075237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974455D5-7B9A-5A4A-BE75-A399B4C33B9F}"/>
              </a:ext>
            </a:extLst>
          </p:cNvPr>
          <p:cNvSpPr/>
          <p:nvPr/>
        </p:nvSpPr>
        <p:spPr>
          <a:xfrm>
            <a:off x="537274" y="5075236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2366F7E-069F-384B-B914-E40DF03D9B65}"/>
              </a:ext>
            </a:extLst>
          </p:cNvPr>
          <p:cNvSpPr/>
          <p:nvPr/>
        </p:nvSpPr>
        <p:spPr>
          <a:xfrm>
            <a:off x="904572" y="5075237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2236C599-0AA2-9243-B251-5578159B3E91}"/>
              </a:ext>
            </a:extLst>
          </p:cNvPr>
          <p:cNvSpPr/>
          <p:nvPr/>
        </p:nvSpPr>
        <p:spPr>
          <a:xfrm>
            <a:off x="707710" y="6310386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77B7F67-9942-C741-8C91-856F23A44474}"/>
              </a:ext>
            </a:extLst>
          </p:cNvPr>
          <p:cNvSpPr/>
          <p:nvPr/>
        </p:nvSpPr>
        <p:spPr>
          <a:xfrm>
            <a:off x="526973" y="6310385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C14B54C-642C-6349-8273-3F89EDB00BC5}"/>
              </a:ext>
            </a:extLst>
          </p:cNvPr>
          <p:cNvSpPr/>
          <p:nvPr/>
        </p:nvSpPr>
        <p:spPr>
          <a:xfrm>
            <a:off x="894271" y="6310386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8E470E86-CCC5-4F45-AF63-30454B835B8E}"/>
              </a:ext>
            </a:extLst>
          </p:cNvPr>
          <p:cNvSpPr/>
          <p:nvPr/>
        </p:nvSpPr>
        <p:spPr>
          <a:xfrm>
            <a:off x="11422150" y="1440942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51CDA82-73E8-404D-9161-B4C75C57C81A}"/>
              </a:ext>
            </a:extLst>
          </p:cNvPr>
          <p:cNvSpPr/>
          <p:nvPr/>
        </p:nvSpPr>
        <p:spPr>
          <a:xfrm>
            <a:off x="11241413" y="1440941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EC7A3560-6CF9-DA4D-8D69-F9642697E447}"/>
              </a:ext>
            </a:extLst>
          </p:cNvPr>
          <p:cNvSpPr/>
          <p:nvPr/>
        </p:nvSpPr>
        <p:spPr>
          <a:xfrm>
            <a:off x="11608711" y="1440942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7EEEB87-BA37-1143-BE00-46BE67CD04D8}"/>
              </a:ext>
            </a:extLst>
          </p:cNvPr>
          <p:cNvSpPr/>
          <p:nvPr/>
        </p:nvSpPr>
        <p:spPr>
          <a:xfrm>
            <a:off x="11412202" y="2605763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466AC315-6C93-6E4F-A7D3-6E12C121BE4B}"/>
              </a:ext>
            </a:extLst>
          </p:cNvPr>
          <p:cNvSpPr/>
          <p:nvPr/>
        </p:nvSpPr>
        <p:spPr>
          <a:xfrm>
            <a:off x="11231465" y="2605762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3264393D-D535-4744-96FC-75BC335A7C74}"/>
              </a:ext>
            </a:extLst>
          </p:cNvPr>
          <p:cNvSpPr/>
          <p:nvPr/>
        </p:nvSpPr>
        <p:spPr>
          <a:xfrm>
            <a:off x="11598763" y="2605763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4ED99F59-33FB-7C42-A3F5-FED1664589DD}"/>
              </a:ext>
            </a:extLst>
          </p:cNvPr>
          <p:cNvSpPr/>
          <p:nvPr/>
        </p:nvSpPr>
        <p:spPr>
          <a:xfrm>
            <a:off x="11412202" y="3843135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4BC1A138-E885-4C4D-9586-BAFC759049F3}"/>
              </a:ext>
            </a:extLst>
          </p:cNvPr>
          <p:cNvSpPr/>
          <p:nvPr/>
        </p:nvSpPr>
        <p:spPr>
          <a:xfrm>
            <a:off x="11231465" y="3843134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4C0BA80D-7B60-E045-8D02-C7370C6C233F}"/>
              </a:ext>
            </a:extLst>
          </p:cNvPr>
          <p:cNvSpPr/>
          <p:nvPr/>
        </p:nvSpPr>
        <p:spPr>
          <a:xfrm>
            <a:off x="11598763" y="3843135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1D5E5AEE-223B-4A47-B278-01B8293730BF}"/>
              </a:ext>
            </a:extLst>
          </p:cNvPr>
          <p:cNvSpPr/>
          <p:nvPr/>
        </p:nvSpPr>
        <p:spPr>
          <a:xfrm>
            <a:off x="11422503" y="5079940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41AE567F-EDC9-3843-A9FA-B8E17E7C1B6F}"/>
              </a:ext>
            </a:extLst>
          </p:cNvPr>
          <p:cNvSpPr/>
          <p:nvPr/>
        </p:nvSpPr>
        <p:spPr>
          <a:xfrm>
            <a:off x="11241766" y="5079939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1D4A0795-3A64-E042-B1DF-13172EDC62D1}"/>
              </a:ext>
            </a:extLst>
          </p:cNvPr>
          <p:cNvSpPr/>
          <p:nvPr/>
        </p:nvSpPr>
        <p:spPr>
          <a:xfrm>
            <a:off x="11609064" y="5079940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996B01B5-FDF7-2F42-8A9B-5761DC094608}"/>
              </a:ext>
            </a:extLst>
          </p:cNvPr>
          <p:cNvSpPr/>
          <p:nvPr/>
        </p:nvSpPr>
        <p:spPr>
          <a:xfrm>
            <a:off x="11412202" y="6315089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F9653E50-47D7-764A-9F51-4A0ED8AA142D}"/>
              </a:ext>
            </a:extLst>
          </p:cNvPr>
          <p:cNvSpPr/>
          <p:nvPr/>
        </p:nvSpPr>
        <p:spPr>
          <a:xfrm>
            <a:off x="11231465" y="6315088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FFE3120E-18AB-6640-8690-5E8271D6A102}"/>
              </a:ext>
            </a:extLst>
          </p:cNvPr>
          <p:cNvSpPr/>
          <p:nvPr/>
        </p:nvSpPr>
        <p:spPr>
          <a:xfrm>
            <a:off x="11598763" y="6315089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9" name="TekstSylinder 14">
            <a:extLst>
              <a:ext uri="{FF2B5EF4-FFF2-40B4-BE49-F238E27FC236}">
                <a16:creationId xmlns:a16="http://schemas.microsoft.com/office/drawing/2014/main" id="{2C4CA684-EEC2-FF40-9A40-DD07C6089047}"/>
              </a:ext>
            </a:extLst>
          </p:cNvPr>
          <p:cNvSpPr txBox="1"/>
          <p:nvPr/>
        </p:nvSpPr>
        <p:spPr>
          <a:xfrm>
            <a:off x="6072128" y="81226"/>
            <a:ext cx="549856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Sett ring rundt fargen som beskriver best deres situasjon       </a:t>
            </a:r>
          </a:p>
          <a:p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 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Det går bra     Faresone/ forbedringspotensial     Behov for endring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102" name="Oval 135">
            <a:extLst>
              <a:ext uri="{FF2B5EF4-FFF2-40B4-BE49-F238E27FC236}">
                <a16:creationId xmlns:a16="http://schemas.microsoft.com/office/drawing/2014/main" id="{051CDA82-73E8-404D-9161-B4C75C57C81A}"/>
              </a:ext>
            </a:extLst>
          </p:cNvPr>
          <p:cNvSpPr/>
          <p:nvPr/>
        </p:nvSpPr>
        <p:spPr>
          <a:xfrm>
            <a:off x="6063415" y="321625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3" name="Oval 134">
            <a:extLst>
              <a:ext uri="{FF2B5EF4-FFF2-40B4-BE49-F238E27FC236}">
                <a16:creationId xmlns:a16="http://schemas.microsoft.com/office/drawing/2014/main" id="{8E470E86-CCC5-4F45-AF63-30454B835B8E}"/>
              </a:ext>
            </a:extLst>
          </p:cNvPr>
          <p:cNvSpPr/>
          <p:nvPr/>
        </p:nvSpPr>
        <p:spPr>
          <a:xfrm>
            <a:off x="7112578" y="297117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4" name="Oval 136">
            <a:extLst>
              <a:ext uri="{FF2B5EF4-FFF2-40B4-BE49-F238E27FC236}">
                <a16:creationId xmlns:a16="http://schemas.microsoft.com/office/drawing/2014/main" id="{EC7A3560-6CF9-DA4D-8D69-F9642697E447}"/>
              </a:ext>
            </a:extLst>
          </p:cNvPr>
          <p:cNvSpPr/>
          <p:nvPr/>
        </p:nvSpPr>
        <p:spPr>
          <a:xfrm>
            <a:off x="9697179" y="312058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359096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03BF7B2-5CD1-9847-B680-C174BB42419D}"/>
              </a:ext>
            </a:extLst>
          </p:cNvPr>
          <p:cNvSpPr/>
          <p:nvPr/>
        </p:nvSpPr>
        <p:spPr>
          <a:xfrm>
            <a:off x="383010" y="610551"/>
            <a:ext cx="11453887" cy="1056835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8ADC5C-3353-E147-8237-5524D486F249}"/>
              </a:ext>
            </a:extLst>
          </p:cNvPr>
          <p:cNvSpPr/>
          <p:nvPr/>
        </p:nvSpPr>
        <p:spPr>
          <a:xfrm>
            <a:off x="360024" y="1738447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0F31889-A6F3-D349-B856-BB0F2E1C4807}"/>
              </a:ext>
            </a:extLst>
          </p:cNvPr>
          <p:cNvSpPr/>
          <p:nvPr/>
        </p:nvSpPr>
        <p:spPr>
          <a:xfrm>
            <a:off x="360650" y="2964303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A236F81-0385-AB4D-B216-BCEAF4F3A4C6}"/>
              </a:ext>
            </a:extLst>
          </p:cNvPr>
          <p:cNvSpPr/>
          <p:nvPr/>
        </p:nvSpPr>
        <p:spPr>
          <a:xfrm>
            <a:off x="368501" y="4199181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5F885AF-09B2-FC4F-9517-94CE5E1FB94C}"/>
              </a:ext>
            </a:extLst>
          </p:cNvPr>
          <p:cNvSpPr/>
          <p:nvPr/>
        </p:nvSpPr>
        <p:spPr>
          <a:xfrm>
            <a:off x="369127" y="5432607"/>
            <a:ext cx="11493612" cy="11190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5" name="TekstSylinder 14">
            <a:extLst>
              <a:ext uri="{FF2B5EF4-FFF2-40B4-BE49-F238E27FC236}">
                <a16:creationId xmlns:a16="http://schemas.microsoft.com/office/drawing/2014/main" id="{2E4DA4B2-4F06-BC43-8C1A-738B7EDCFFF1}"/>
              </a:ext>
            </a:extLst>
          </p:cNvPr>
          <p:cNvSpPr txBox="1"/>
          <p:nvPr/>
        </p:nvSpPr>
        <p:spPr>
          <a:xfrm>
            <a:off x="7842046" y="3584883"/>
            <a:ext cx="136536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ØKONOMI</a:t>
            </a:r>
          </a:p>
        </p:txBody>
      </p:sp>
      <p:sp>
        <p:nvSpPr>
          <p:cNvPr id="50" name="TekstSylinder 14">
            <a:extLst>
              <a:ext uri="{FF2B5EF4-FFF2-40B4-BE49-F238E27FC236}">
                <a16:creationId xmlns:a16="http://schemas.microsoft.com/office/drawing/2014/main" id="{A2994229-B495-8649-B87F-C2F8AAAFBC5F}"/>
              </a:ext>
            </a:extLst>
          </p:cNvPr>
          <p:cNvSpPr txBox="1"/>
          <p:nvPr/>
        </p:nvSpPr>
        <p:spPr>
          <a:xfrm flipH="1">
            <a:off x="355102" y="100360"/>
            <a:ext cx="548197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5</a:t>
            </a:r>
            <a:r>
              <a:rPr lang="nb-NO" sz="1200" b="1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 : Barnet/ ungdoms perspektiv 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Hvordan </a:t>
            </a:r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ser hverdagen 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din </a:t>
            </a:r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ut 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innenfor </a:t>
            </a:r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de områdene? Skriv 1-2 setninger generelt om situasjonen.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C179EF-98CD-DD4D-B2B9-D6FE0790EFBA}"/>
              </a:ext>
            </a:extLst>
          </p:cNvPr>
          <p:cNvGrpSpPr/>
          <p:nvPr/>
        </p:nvGrpSpPr>
        <p:grpSpPr>
          <a:xfrm>
            <a:off x="3321017" y="802424"/>
            <a:ext cx="5571989" cy="5532880"/>
            <a:chOff x="3295085" y="807580"/>
            <a:chExt cx="5571989" cy="553288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DE156C0-07C9-DE44-9168-0B5599957FE5}"/>
                </a:ext>
              </a:extLst>
            </p:cNvPr>
            <p:cNvSpPr/>
            <p:nvPr/>
          </p:nvSpPr>
          <p:spPr>
            <a:xfrm>
              <a:off x="3295085" y="807580"/>
              <a:ext cx="5532879" cy="5532879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x-none" dirty="0"/>
                <a:t>c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6A96531-B45B-F741-93CE-3DC3BCF479DA}"/>
                </a:ext>
              </a:extLst>
            </p:cNvPr>
            <p:cNvSpPr/>
            <p:nvPr/>
          </p:nvSpPr>
          <p:spPr>
            <a:xfrm>
              <a:off x="4265023" y="1765435"/>
              <a:ext cx="3620762" cy="3620762"/>
            </a:xfrm>
            <a:prstGeom prst="ellipse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29" name="TekstSylinder 14">
              <a:extLst>
                <a:ext uri="{FF2B5EF4-FFF2-40B4-BE49-F238E27FC236}">
                  <a16:creationId xmlns:a16="http://schemas.microsoft.com/office/drawing/2014/main" id="{228E096F-BDF5-B348-BF33-08C08682A63C}"/>
                </a:ext>
              </a:extLst>
            </p:cNvPr>
            <p:cNvSpPr txBox="1"/>
            <p:nvPr/>
          </p:nvSpPr>
          <p:spPr>
            <a:xfrm>
              <a:off x="7600493" y="2173891"/>
              <a:ext cx="1147453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FAMILIE</a:t>
              </a:r>
            </a:p>
          </p:txBody>
        </p:sp>
        <p:sp>
          <p:nvSpPr>
            <p:cNvPr id="31" name="TekstSylinder 14">
              <a:extLst>
                <a:ext uri="{FF2B5EF4-FFF2-40B4-BE49-F238E27FC236}">
                  <a16:creationId xmlns:a16="http://schemas.microsoft.com/office/drawing/2014/main" id="{023AF635-3106-584C-B7E8-8370814AF6A3}"/>
                </a:ext>
              </a:extLst>
            </p:cNvPr>
            <p:cNvSpPr txBox="1"/>
            <p:nvPr/>
          </p:nvSpPr>
          <p:spPr>
            <a:xfrm>
              <a:off x="5281938" y="3866116"/>
              <a:ext cx="1623384" cy="123110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/>
              </a:r>
              <a:br>
                <a:rPr lang="nb-NO" b="1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b="1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BARNETS/ UNGDOMS</a:t>
              </a:r>
              <a:br>
                <a:rPr lang="nb-NO" b="1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b="1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BEHOV</a:t>
              </a:r>
              <a:endParaRPr lang="nb-NO" b="1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1603FA0-37E0-224B-A764-07DF01913DE2}"/>
                </a:ext>
              </a:extLst>
            </p:cNvPr>
            <p:cNvSpPr/>
            <p:nvPr/>
          </p:nvSpPr>
          <p:spPr>
            <a:xfrm>
              <a:off x="6050281" y="811172"/>
              <a:ext cx="73166" cy="9533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0765E8B-1144-3B4B-A0D2-81596F537EAE}"/>
                </a:ext>
              </a:extLst>
            </p:cNvPr>
            <p:cNvSpPr/>
            <p:nvPr/>
          </p:nvSpPr>
          <p:spPr>
            <a:xfrm>
              <a:off x="6050281" y="5386198"/>
              <a:ext cx="73166" cy="9542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B4FEB96-9D5D-834E-A952-625C6E4FAEE9}"/>
                </a:ext>
              </a:extLst>
            </p:cNvPr>
            <p:cNvSpPr/>
            <p:nvPr/>
          </p:nvSpPr>
          <p:spPr>
            <a:xfrm rot="6392553">
              <a:off x="3815763" y="2451941"/>
              <a:ext cx="77328" cy="9699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7021400-E230-1D4D-8824-0FFDFD2109E9}"/>
                </a:ext>
              </a:extLst>
            </p:cNvPr>
            <p:cNvSpPr/>
            <p:nvPr/>
          </p:nvSpPr>
          <p:spPr>
            <a:xfrm rot="3900402">
              <a:off x="3835037" y="3691231"/>
              <a:ext cx="70780" cy="9746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3" name="TekstSylinder 14">
              <a:extLst>
                <a:ext uri="{FF2B5EF4-FFF2-40B4-BE49-F238E27FC236}">
                  <a16:creationId xmlns:a16="http://schemas.microsoft.com/office/drawing/2014/main" id="{18A70717-77AA-244C-928D-276850E91298}"/>
                </a:ext>
              </a:extLst>
            </p:cNvPr>
            <p:cNvSpPr txBox="1"/>
            <p:nvPr/>
          </p:nvSpPr>
          <p:spPr>
            <a:xfrm>
              <a:off x="6348873" y="5456305"/>
              <a:ext cx="1365361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LEK/</a:t>
              </a:r>
            </a:p>
            <a:p>
              <a:r>
                <a:rPr lang="nb-NO" sz="1200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SOSIALE MEDIER</a:t>
              </a:r>
              <a:endPara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endParaRPr>
            </a:p>
          </p:txBody>
        </p:sp>
        <p:sp>
          <p:nvSpPr>
            <p:cNvPr id="44" name="TekstSylinder 14">
              <a:extLst>
                <a:ext uri="{FF2B5EF4-FFF2-40B4-BE49-F238E27FC236}">
                  <a16:creationId xmlns:a16="http://schemas.microsoft.com/office/drawing/2014/main" id="{D0D00D0C-9851-EE41-8F6E-0B33E9797584}"/>
                </a:ext>
              </a:extLst>
            </p:cNvPr>
            <p:cNvSpPr txBox="1"/>
            <p:nvPr/>
          </p:nvSpPr>
          <p:spPr>
            <a:xfrm>
              <a:off x="6221541" y="1146294"/>
              <a:ext cx="1365361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FRITIDS-</a:t>
              </a:r>
              <a:b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INTERESSER</a:t>
              </a:r>
            </a:p>
          </p:txBody>
        </p:sp>
        <p:sp>
          <p:nvSpPr>
            <p:cNvPr id="46" name="TekstSylinder 14">
              <a:extLst>
                <a:ext uri="{FF2B5EF4-FFF2-40B4-BE49-F238E27FC236}">
                  <a16:creationId xmlns:a16="http://schemas.microsoft.com/office/drawing/2014/main" id="{A78AB642-19FC-D640-987C-0B0FBFAC934F}"/>
                </a:ext>
              </a:extLst>
            </p:cNvPr>
            <p:cNvSpPr txBox="1"/>
            <p:nvPr/>
          </p:nvSpPr>
          <p:spPr>
            <a:xfrm>
              <a:off x="4646906" y="5522079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SKOLE/</a:t>
              </a:r>
              <a:b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</a:br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UTDANNING </a:t>
              </a:r>
            </a:p>
          </p:txBody>
        </p:sp>
        <p:sp>
          <p:nvSpPr>
            <p:cNvPr id="47" name="TekstSylinder 14">
              <a:extLst>
                <a:ext uri="{FF2B5EF4-FFF2-40B4-BE49-F238E27FC236}">
                  <a16:creationId xmlns:a16="http://schemas.microsoft.com/office/drawing/2014/main" id="{E1D1C05C-719C-DD43-991F-5CF33149A197}"/>
                </a:ext>
              </a:extLst>
            </p:cNvPr>
            <p:cNvSpPr txBox="1"/>
            <p:nvPr/>
          </p:nvSpPr>
          <p:spPr>
            <a:xfrm>
              <a:off x="4630617" y="1159235"/>
              <a:ext cx="1492080" cy="646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FRITIDS-</a:t>
              </a:r>
            </a:p>
            <a:p>
              <a:pPr algn="ctr"/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AKTIVITET /KULTUR</a:t>
              </a:r>
            </a:p>
          </p:txBody>
        </p:sp>
        <p:sp>
          <p:nvSpPr>
            <p:cNvPr id="48" name="TekstSylinder 14">
              <a:extLst>
                <a:ext uri="{FF2B5EF4-FFF2-40B4-BE49-F238E27FC236}">
                  <a16:creationId xmlns:a16="http://schemas.microsoft.com/office/drawing/2014/main" id="{BF25EEF1-64B3-6F4A-9A88-52C624FCE821}"/>
                </a:ext>
              </a:extLst>
            </p:cNvPr>
            <p:cNvSpPr txBox="1"/>
            <p:nvPr/>
          </p:nvSpPr>
          <p:spPr>
            <a:xfrm>
              <a:off x="3756182" y="2120662"/>
              <a:ext cx="14920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VENNER</a:t>
              </a:r>
            </a:p>
          </p:txBody>
        </p:sp>
        <p:sp>
          <p:nvSpPr>
            <p:cNvPr id="49" name="TekstSylinder 14">
              <a:extLst>
                <a:ext uri="{FF2B5EF4-FFF2-40B4-BE49-F238E27FC236}">
                  <a16:creationId xmlns:a16="http://schemas.microsoft.com/office/drawing/2014/main" id="{991296C2-B202-264B-A1B3-C86D628818F4}"/>
                </a:ext>
              </a:extLst>
            </p:cNvPr>
            <p:cNvSpPr txBox="1"/>
            <p:nvPr/>
          </p:nvSpPr>
          <p:spPr>
            <a:xfrm>
              <a:off x="3456634" y="3492905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FYSISK</a:t>
              </a:r>
            </a:p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HELSE</a:t>
              </a:r>
            </a:p>
          </p:txBody>
        </p:sp>
        <p:sp>
          <p:nvSpPr>
            <p:cNvPr id="69" name="TekstSylinder 14">
              <a:extLst>
                <a:ext uri="{FF2B5EF4-FFF2-40B4-BE49-F238E27FC236}">
                  <a16:creationId xmlns:a16="http://schemas.microsoft.com/office/drawing/2014/main" id="{917B7B37-8749-B548-9B7A-F3C5CE103A8C}"/>
                </a:ext>
              </a:extLst>
            </p:cNvPr>
            <p:cNvSpPr txBox="1"/>
            <p:nvPr/>
          </p:nvSpPr>
          <p:spPr>
            <a:xfrm>
              <a:off x="3711638" y="4567933"/>
              <a:ext cx="1492080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PSYKISK</a:t>
              </a:r>
            </a:p>
            <a:p>
              <a:r>
                <a:rPr lang="nb-NO" sz="1200" dirty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HELSE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E359D46-086F-9047-9832-2C5920AF2C07}"/>
                </a:ext>
              </a:extLst>
            </p:cNvPr>
            <p:cNvSpPr/>
            <p:nvPr/>
          </p:nvSpPr>
          <p:spPr>
            <a:xfrm rot="8228316" flipH="1">
              <a:off x="4551632" y="1374597"/>
              <a:ext cx="72140" cy="96993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7FA5B5D-8385-9F49-9594-DBFA4A890B74}"/>
                </a:ext>
              </a:extLst>
            </p:cNvPr>
            <p:cNvSpPr/>
            <p:nvPr/>
          </p:nvSpPr>
          <p:spPr>
            <a:xfrm rot="2438866">
              <a:off x="4462691" y="4757727"/>
              <a:ext cx="70780" cy="9746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07AEE2C-F90D-9A42-82EF-56D38F5BA0DA}"/>
                </a:ext>
              </a:extLst>
            </p:cNvPr>
            <p:cNvGrpSpPr/>
            <p:nvPr/>
          </p:nvGrpSpPr>
          <p:grpSpPr>
            <a:xfrm flipH="1">
              <a:off x="7445152" y="1280150"/>
              <a:ext cx="1337874" cy="4489344"/>
              <a:chOff x="3521858" y="1430459"/>
              <a:chExt cx="1337874" cy="4489344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B040E2FD-DFC0-194A-939B-C39C04FE3FE0}"/>
                  </a:ext>
                </a:extLst>
              </p:cNvPr>
              <p:cNvSpPr/>
              <p:nvPr/>
            </p:nvSpPr>
            <p:spPr>
              <a:xfrm rot="6392553">
                <a:off x="3968163" y="2604341"/>
                <a:ext cx="77328" cy="96993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99BE3C0-8236-4C44-AE0D-6F046C3E3E60}"/>
                  </a:ext>
                </a:extLst>
              </p:cNvPr>
              <p:cNvSpPr/>
              <p:nvPr/>
            </p:nvSpPr>
            <p:spPr>
              <a:xfrm rot="3900402">
                <a:off x="3976425" y="3833959"/>
                <a:ext cx="76894" cy="97464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D51DDC1-0456-8749-8761-AA1246622EB5}"/>
                  </a:ext>
                </a:extLst>
              </p:cNvPr>
              <p:cNvSpPr/>
              <p:nvPr/>
            </p:nvSpPr>
            <p:spPr>
              <a:xfrm rot="8228316">
                <a:off x="4782404" y="1430459"/>
                <a:ext cx="77328" cy="96993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07FCA3E-BFEC-474E-A363-D29EE1EC9107}"/>
                  </a:ext>
                </a:extLst>
              </p:cNvPr>
              <p:cNvSpPr/>
              <p:nvPr/>
            </p:nvSpPr>
            <p:spPr>
              <a:xfrm rot="2438866">
                <a:off x="4669002" y="4945157"/>
                <a:ext cx="70780" cy="97464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5715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</p:grpSp>
        <p:sp>
          <p:nvSpPr>
            <p:cNvPr id="83" name="TekstSylinder 14">
              <a:extLst>
                <a:ext uri="{FF2B5EF4-FFF2-40B4-BE49-F238E27FC236}">
                  <a16:creationId xmlns:a16="http://schemas.microsoft.com/office/drawing/2014/main" id="{0E8A8AF4-7B6B-8842-987C-9E8FD1E71AA6}"/>
                </a:ext>
              </a:extLst>
            </p:cNvPr>
            <p:cNvSpPr txBox="1"/>
            <p:nvPr/>
          </p:nvSpPr>
          <p:spPr>
            <a:xfrm>
              <a:off x="7501713" y="4633775"/>
              <a:ext cx="1365361" cy="27699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nb-NO" sz="1200" dirty="0" smtClean="0">
                  <a:solidFill>
                    <a:srgbClr val="0E224E"/>
                  </a:solidFill>
                  <a:latin typeface="Futura" panose="020B0602020204020303" pitchFamily="34" charset="-79"/>
                  <a:cs typeface="Futura"/>
                </a:rPr>
                <a:t>BOSITUASJON</a:t>
              </a:r>
              <a:endPara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endParaRPr>
            </a:p>
          </p:txBody>
        </p:sp>
        <p:pic>
          <p:nvPicPr>
            <p:cNvPr id="68" name="Bilde 41">
              <a:extLst>
                <a:ext uri="{FF2B5EF4-FFF2-40B4-BE49-F238E27FC236}">
                  <a16:creationId xmlns:a16="http://schemas.microsoft.com/office/drawing/2014/main" id="{16347C8B-3BBE-E642-B6E6-9491E06414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5872314" y="2573134"/>
              <a:ext cx="500766" cy="1412233"/>
            </a:xfrm>
            <a:prstGeom prst="rect">
              <a:avLst/>
            </a:prstGeom>
          </p:spPr>
        </p:pic>
      </p:grpSp>
      <p:sp>
        <p:nvSpPr>
          <p:cNvPr id="86" name="TekstSylinder 14">
            <a:extLst>
              <a:ext uri="{FF2B5EF4-FFF2-40B4-BE49-F238E27FC236}">
                <a16:creationId xmlns:a16="http://schemas.microsoft.com/office/drawing/2014/main" id="{9EF6AC3B-F461-3D4A-8F4B-410BA4D9359D}"/>
              </a:ext>
            </a:extLst>
          </p:cNvPr>
          <p:cNvSpPr txBox="1"/>
          <p:nvPr/>
        </p:nvSpPr>
        <p:spPr>
          <a:xfrm>
            <a:off x="7864734" y="2958281"/>
            <a:ext cx="145528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    ANNET?</a:t>
            </a:r>
          </a:p>
          <a:p>
            <a:endParaRPr lang="nb-NO" sz="1200" dirty="0" smtClean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  <a:p>
            <a:r>
              <a:rPr lang="nb-NO" sz="8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RUS-VOLD</a:t>
            </a:r>
          </a:p>
          <a:p>
            <a:r>
              <a:rPr lang="nb-NO" sz="8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LUKKET GRUPPER</a:t>
            </a:r>
          </a:p>
          <a:p>
            <a:endParaRPr lang="nb-NO" sz="800" dirty="0" smtClean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  <a:p>
            <a:r>
              <a:rPr lang="nb-NO" sz="8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HEMMELIGHETER</a:t>
            </a:r>
            <a:endParaRPr lang="nb-NO" sz="8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00B1BDC-2847-FE41-A515-775B70491781}"/>
              </a:ext>
            </a:extLst>
          </p:cNvPr>
          <p:cNvSpPr/>
          <p:nvPr/>
        </p:nvSpPr>
        <p:spPr>
          <a:xfrm>
            <a:off x="11460476" y="81226"/>
            <a:ext cx="478148" cy="478148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60B0703-33D7-6E41-AF70-AFC43042C575}"/>
              </a:ext>
            </a:extLst>
          </p:cNvPr>
          <p:cNvSpPr/>
          <p:nvPr/>
        </p:nvSpPr>
        <p:spPr>
          <a:xfrm>
            <a:off x="11438255" y="202641"/>
            <a:ext cx="1702707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b-NO" sz="1200" b="1" dirty="0" smtClean="0">
                <a:latin typeface="Futura" panose="020B0602020204020303" pitchFamily="34" charset="-79"/>
                <a:cs typeface="Futura" panose="020B0602020204020303" pitchFamily="34" charset="-79"/>
              </a:rPr>
              <a:t>s.8</a:t>
            </a:r>
            <a:endParaRPr lang="nb-NO" sz="1200" b="1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E7CB35A-679D-EC40-803F-2259952958B2}"/>
              </a:ext>
            </a:extLst>
          </p:cNvPr>
          <p:cNvSpPr/>
          <p:nvPr/>
        </p:nvSpPr>
        <p:spPr>
          <a:xfrm>
            <a:off x="717658" y="1436239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A2DAE64-AD3E-574B-80BC-B892DD600865}"/>
              </a:ext>
            </a:extLst>
          </p:cNvPr>
          <p:cNvSpPr/>
          <p:nvPr/>
        </p:nvSpPr>
        <p:spPr>
          <a:xfrm>
            <a:off x="536921" y="1436238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0C7B35F-76DB-5D40-881E-01DE73A891AD}"/>
              </a:ext>
            </a:extLst>
          </p:cNvPr>
          <p:cNvSpPr/>
          <p:nvPr/>
        </p:nvSpPr>
        <p:spPr>
          <a:xfrm>
            <a:off x="904219" y="1436239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6EAFF734-7080-1440-BBD7-C8A4D4A47298}"/>
              </a:ext>
            </a:extLst>
          </p:cNvPr>
          <p:cNvSpPr/>
          <p:nvPr/>
        </p:nvSpPr>
        <p:spPr>
          <a:xfrm>
            <a:off x="707710" y="2601060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7769F60C-C191-2042-A38D-3CE80BCDAE0B}"/>
              </a:ext>
            </a:extLst>
          </p:cNvPr>
          <p:cNvSpPr/>
          <p:nvPr/>
        </p:nvSpPr>
        <p:spPr>
          <a:xfrm>
            <a:off x="526973" y="2601059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E2E7F42-B0BD-0047-9C7D-9B8B63EC1113}"/>
              </a:ext>
            </a:extLst>
          </p:cNvPr>
          <p:cNvSpPr/>
          <p:nvPr/>
        </p:nvSpPr>
        <p:spPr>
          <a:xfrm>
            <a:off x="894271" y="2601060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5C2C46D-6614-C04A-B1A3-4543C056D17E}"/>
              </a:ext>
            </a:extLst>
          </p:cNvPr>
          <p:cNvSpPr/>
          <p:nvPr/>
        </p:nvSpPr>
        <p:spPr>
          <a:xfrm>
            <a:off x="707710" y="3838432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E1C4F8F3-EDD0-794F-9E5F-325A39E95DB3}"/>
              </a:ext>
            </a:extLst>
          </p:cNvPr>
          <p:cNvSpPr/>
          <p:nvPr/>
        </p:nvSpPr>
        <p:spPr>
          <a:xfrm>
            <a:off x="526973" y="3838431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5BB660E6-5746-814C-89A5-14779924B851}"/>
              </a:ext>
            </a:extLst>
          </p:cNvPr>
          <p:cNvSpPr/>
          <p:nvPr/>
        </p:nvSpPr>
        <p:spPr>
          <a:xfrm>
            <a:off x="894271" y="3838432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6DCE35FD-9000-1446-90D7-F9BE3F0D18F6}"/>
              </a:ext>
            </a:extLst>
          </p:cNvPr>
          <p:cNvSpPr/>
          <p:nvPr/>
        </p:nvSpPr>
        <p:spPr>
          <a:xfrm>
            <a:off x="718011" y="5075237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974455D5-7B9A-5A4A-BE75-A399B4C33B9F}"/>
              </a:ext>
            </a:extLst>
          </p:cNvPr>
          <p:cNvSpPr/>
          <p:nvPr/>
        </p:nvSpPr>
        <p:spPr>
          <a:xfrm>
            <a:off x="537274" y="5075236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2366F7E-069F-384B-B914-E40DF03D9B65}"/>
              </a:ext>
            </a:extLst>
          </p:cNvPr>
          <p:cNvSpPr/>
          <p:nvPr/>
        </p:nvSpPr>
        <p:spPr>
          <a:xfrm>
            <a:off x="904572" y="5075237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2236C599-0AA2-9243-B251-5578159B3E91}"/>
              </a:ext>
            </a:extLst>
          </p:cNvPr>
          <p:cNvSpPr/>
          <p:nvPr/>
        </p:nvSpPr>
        <p:spPr>
          <a:xfrm>
            <a:off x="707710" y="6310386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77B7F67-9942-C741-8C91-856F23A44474}"/>
              </a:ext>
            </a:extLst>
          </p:cNvPr>
          <p:cNvSpPr/>
          <p:nvPr/>
        </p:nvSpPr>
        <p:spPr>
          <a:xfrm>
            <a:off x="526973" y="6310385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C14B54C-642C-6349-8273-3F89EDB00BC5}"/>
              </a:ext>
            </a:extLst>
          </p:cNvPr>
          <p:cNvSpPr/>
          <p:nvPr/>
        </p:nvSpPr>
        <p:spPr>
          <a:xfrm>
            <a:off x="894271" y="6310386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8E470E86-CCC5-4F45-AF63-30454B835B8E}"/>
              </a:ext>
            </a:extLst>
          </p:cNvPr>
          <p:cNvSpPr/>
          <p:nvPr/>
        </p:nvSpPr>
        <p:spPr>
          <a:xfrm>
            <a:off x="11422150" y="1440942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051CDA82-73E8-404D-9161-B4C75C57C81A}"/>
              </a:ext>
            </a:extLst>
          </p:cNvPr>
          <p:cNvSpPr/>
          <p:nvPr/>
        </p:nvSpPr>
        <p:spPr>
          <a:xfrm>
            <a:off x="11241413" y="1440941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EC7A3560-6CF9-DA4D-8D69-F9642697E447}"/>
              </a:ext>
            </a:extLst>
          </p:cNvPr>
          <p:cNvSpPr/>
          <p:nvPr/>
        </p:nvSpPr>
        <p:spPr>
          <a:xfrm>
            <a:off x="11608711" y="1440942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7EEEB87-BA37-1143-BE00-46BE67CD04D8}"/>
              </a:ext>
            </a:extLst>
          </p:cNvPr>
          <p:cNvSpPr/>
          <p:nvPr/>
        </p:nvSpPr>
        <p:spPr>
          <a:xfrm>
            <a:off x="11412202" y="2605763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466AC315-6C93-6E4F-A7D3-6E12C121BE4B}"/>
              </a:ext>
            </a:extLst>
          </p:cNvPr>
          <p:cNvSpPr/>
          <p:nvPr/>
        </p:nvSpPr>
        <p:spPr>
          <a:xfrm>
            <a:off x="11231465" y="2605762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3264393D-D535-4744-96FC-75BC335A7C74}"/>
              </a:ext>
            </a:extLst>
          </p:cNvPr>
          <p:cNvSpPr/>
          <p:nvPr/>
        </p:nvSpPr>
        <p:spPr>
          <a:xfrm>
            <a:off x="11598763" y="2605763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4ED99F59-33FB-7C42-A3F5-FED1664589DD}"/>
              </a:ext>
            </a:extLst>
          </p:cNvPr>
          <p:cNvSpPr/>
          <p:nvPr/>
        </p:nvSpPr>
        <p:spPr>
          <a:xfrm>
            <a:off x="11412202" y="3843135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4BC1A138-E885-4C4D-9586-BAFC759049F3}"/>
              </a:ext>
            </a:extLst>
          </p:cNvPr>
          <p:cNvSpPr/>
          <p:nvPr/>
        </p:nvSpPr>
        <p:spPr>
          <a:xfrm>
            <a:off x="11231465" y="3843134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4C0BA80D-7B60-E045-8D02-C7370C6C233F}"/>
              </a:ext>
            </a:extLst>
          </p:cNvPr>
          <p:cNvSpPr/>
          <p:nvPr/>
        </p:nvSpPr>
        <p:spPr>
          <a:xfrm>
            <a:off x="11598763" y="3843135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1D5E5AEE-223B-4A47-B278-01B8293730BF}"/>
              </a:ext>
            </a:extLst>
          </p:cNvPr>
          <p:cNvSpPr/>
          <p:nvPr/>
        </p:nvSpPr>
        <p:spPr>
          <a:xfrm>
            <a:off x="11422503" y="5079940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41AE567F-EDC9-3843-A9FA-B8E17E7C1B6F}"/>
              </a:ext>
            </a:extLst>
          </p:cNvPr>
          <p:cNvSpPr/>
          <p:nvPr/>
        </p:nvSpPr>
        <p:spPr>
          <a:xfrm>
            <a:off x="11241766" y="5079939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1D4A0795-3A64-E042-B1DF-13172EDC62D1}"/>
              </a:ext>
            </a:extLst>
          </p:cNvPr>
          <p:cNvSpPr/>
          <p:nvPr/>
        </p:nvSpPr>
        <p:spPr>
          <a:xfrm>
            <a:off x="11609064" y="5079940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996B01B5-FDF7-2F42-8A9B-5761DC094608}"/>
              </a:ext>
            </a:extLst>
          </p:cNvPr>
          <p:cNvSpPr/>
          <p:nvPr/>
        </p:nvSpPr>
        <p:spPr>
          <a:xfrm>
            <a:off x="11412202" y="6315089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F9653E50-47D7-764A-9F51-4A0ED8AA142D}"/>
              </a:ext>
            </a:extLst>
          </p:cNvPr>
          <p:cNvSpPr/>
          <p:nvPr/>
        </p:nvSpPr>
        <p:spPr>
          <a:xfrm>
            <a:off x="11231465" y="6315088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FFE3120E-18AB-6640-8690-5E8271D6A102}"/>
              </a:ext>
            </a:extLst>
          </p:cNvPr>
          <p:cNvSpPr/>
          <p:nvPr/>
        </p:nvSpPr>
        <p:spPr>
          <a:xfrm>
            <a:off x="11598763" y="6315089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9" name="TekstSylinder 14">
            <a:extLst>
              <a:ext uri="{FF2B5EF4-FFF2-40B4-BE49-F238E27FC236}">
                <a16:creationId xmlns:a16="http://schemas.microsoft.com/office/drawing/2014/main" id="{2C4CA684-EEC2-FF40-9A40-DD07C6089047}"/>
              </a:ext>
            </a:extLst>
          </p:cNvPr>
          <p:cNvSpPr txBox="1"/>
          <p:nvPr/>
        </p:nvSpPr>
        <p:spPr>
          <a:xfrm>
            <a:off x="6072128" y="81226"/>
            <a:ext cx="549856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Sett ring rundt fargen som beskriver best din situasjon       </a:t>
            </a:r>
          </a:p>
          <a:p>
            <a:r>
              <a:rPr lang="nb-NO" sz="1200" dirty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 </a:t>
            </a:r>
            <a:r>
              <a:rPr lang="nb-NO" sz="1200" dirty="0" smtClean="0">
                <a:solidFill>
                  <a:srgbClr val="0E224E"/>
                </a:solidFill>
                <a:latin typeface="Futura" panose="020B0602020204020303" pitchFamily="34" charset="-79"/>
                <a:cs typeface="Futura"/>
              </a:rPr>
              <a:t>Det går bra     Faresone/ forbedringspotensial     Behov for endring</a:t>
            </a:r>
            <a:endParaRPr lang="nb-NO" sz="1200" dirty="0">
              <a:solidFill>
                <a:srgbClr val="0E224E"/>
              </a:solidFill>
              <a:latin typeface="Futura" panose="020B0602020204020303" pitchFamily="34" charset="-79"/>
              <a:cs typeface="Futura"/>
            </a:endParaRPr>
          </a:p>
        </p:txBody>
      </p:sp>
      <p:sp>
        <p:nvSpPr>
          <p:cNvPr id="102" name="Oval 135">
            <a:extLst>
              <a:ext uri="{FF2B5EF4-FFF2-40B4-BE49-F238E27FC236}">
                <a16:creationId xmlns:a16="http://schemas.microsoft.com/office/drawing/2014/main" id="{051CDA82-73E8-404D-9161-B4C75C57C81A}"/>
              </a:ext>
            </a:extLst>
          </p:cNvPr>
          <p:cNvSpPr/>
          <p:nvPr/>
        </p:nvSpPr>
        <p:spPr>
          <a:xfrm>
            <a:off x="6063415" y="321625"/>
            <a:ext cx="138499" cy="138499"/>
          </a:xfrm>
          <a:prstGeom prst="ellipse">
            <a:avLst/>
          </a:prstGeom>
          <a:solidFill>
            <a:srgbClr val="00B05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3" name="Oval 134">
            <a:extLst>
              <a:ext uri="{FF2B5EF4-FFF2-40B4-BE49-F238E27FC236}">
                <a16:creationId xmlns:a16="http://schemas.microsoft.com/office/drawing/2014/main" id="{8E470E86-CCC5-4F45-AF63-30454B835B8E}"/>
              </a:ext>
            </a:extLst>
          </p:cNvPr>
          <p:cNvSpPr/>
          <p:nvPr/>
        </p:nvSpPr>
        <p:spPr>
          <a:xfrm>
            <a:off x="7112578" y="297117"/>
            <a:ext cx="138499" cy="138499"/>
          </a:xfrm>
          <a:prstGeom prst="ellipse">
            <a:avLst/>
          </a:prstGeom>
          <a:solidFill>
            <a:srgbClr val="FED41C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4" name="Oval 136">
            <a:extLst>
              <a:ext uri="{FF2B5EF4-FFF2-40B4-BE49-F238E27FC236}">
                <a16:creationId xmlns:a16="http://schemas.microsoft.com/office/drawing/2014/main" id="{EC7A3560-6CF9-DA4D-8D69-F9642697E447}"/>
              </a:ext>
            </a:extLst>
          </p:cNvPr>
          <p:cNvSpPr/>
          <p:nvPr/>
        </p:nvSpPr>
        <p:spPr>
          <a:xfrm>
            <a:off x="9697179" y="312058"/>
            <a:ext cx="138499" cy="138499"/>
          </a:xfrm>
          <a:prstGeom prst="ellipse">
            <a:avLst/>
          </a:prstGeom>
          <a:solidFill>
            <a:srgbClr val="FF6420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933367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eforklaring formet som et rektangel 12">
            <a:extLst>
              <a:ext uri="{FF2B5EF4-FFF2-40B4-BE49-F238E27FC236}">
                <a16:creationId xmlns:a16="http://schemas.microsoft.com/office/drawing/2014/main" id="{CFF3C1B1-B8A8-8C42-B495-A1BB9396272D}"/>
              </a:ext>
            </a:extLst>
          </p:cNvPr>
          <p:cNvSpPr/>
          <p:nvPr/>
        </p:nvSpPr>
        <p:spPr>
          <a:xfrm>
            <a:off x="622329" y="1140032"/>
            <a:ext cx="5443312" cy="4976989"/>
          </a:xfrm>
          <a:prstGeom prst="wedgeRectCallout">
            <a:avLst>
              <a:gd fmla="val 31362" name="adj1"/>
              <a:gd fmla="val 34851" name="adj2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dirty="0" lang="nb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sp>
        <p:nvSpPr>
          <p:cNvPr id="22" name="Bildeforklaring formet som et rektangel 12">
            <a:extLst>
              <a:ext uri="{FF2B5EF4-FFF2-40B4-BE49-F238E27FC236}">
                <a16:creationId xmlns:a16="http://schemas.microsoft.com/office/drawing/2014/main" id="{CF5B6FD5-9B3C-C548-9CF2-3C30CB0EFD19}"/>
              </a:ext>
            </a:extLst>
          </p:cNvPr>
          <p:cNvSpPr/>
          <p:nvPr/>
        </p:nvSpPr>
        <p:spPr>
          <a:xfrm>
            <a:off x="6236520" y="1233471"/>
            <a:ext cx="5426015" cy="4883549"/>
          </a:xfrm>
          <a:prstGeom prst="wedgeRectCallout">
            <a:avLst>
              <a:gd fmla="val 31362" name="adj1"/>
              <a:gd fmla="val 34851" name="adj2"/>
            </a:avLst>
          </a:prstGeom>
          <a:solidFill>
            <a:schemeClr val="accent6"/>
          </a:solidFill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just"/>
            <a:endParaRPr dirty="0" lang="nb-NO" sz="1200">
              <a:solidFill>
                <a:srgbClr val="0E224C"/>
              </a:solidFill>
              <a:latin typeface="Futura Medium"/>
              <a:cs charset="-79" panose="020B0602020204020303" pitchFamily="34" typeface="Futura Medium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4F37B57-FE37-444A-AF8D-E120F6CE0FDE}"/>
              </a:ext>
            </a:extLst>
          </p:cNvPr>
          <p:cNvSpPr/>
          <p:nvPr/>
        </p:nvSpPr>
        <p:spPr>
          <a:xfrm>
            <a:off x="12449772" y="1301875"/>
            <a:ext cx="45719" cy="4585130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21" name="TekstSylinder 14">
            <a:extLst>
              <a:ext uri="{FF2B5EF4-FFF2-40B4-BE49-F238E27FC236}">
                <a16:creationId xmlns:a16="http://schemas.microsoft.com/office/drawing/2014/main" id="{FBDB066F-ED5B-7C42-926A-C91E083CB9F3}"/>
              </a:ext>
            </a:extLst>
          </p:cNvPr>
          <p:cNvSpPr txBox="1"/>
          <p:nvPr/>
        </p:nvSpPr>
        <p:spPr>
          <a:xfrm>
            <a:off x="622328" y="332258"/>
            <a:ext cx="4541562" cy="646331"/>
          </a:xfrm>
          <a:prstGeom prst="rect">
            <a:avLst/>
          </a:prstGeom>
          <a:noFill/>
        </p:spPr>
        <p:txBody>
          <a:bodyPr anchor="t" bIns="45720" lIns="91440" rIns="91440" rtlCol="0" tIns="45720" wrap="square">
            <a:spAutoFit/>
          </a:bodyPr>
          <a:lstStyle/>
          <a:p>
            <a:r>
              <a:rPr b="1" dirty="0" lang="nb-NO" sz="12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6</a:t>
            </a:r>
            <a:r>
              <a:rPr b="1" dirty="0" lang="nb-NO" smtClean="0" sz="12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: </a:t>
            </a:r>
            <a:r>
              <a:rPr dirty="0" lang="nb-NO" sz="1200">
                <a:solidFill>
                  <a:srgbClr val="0E224E"/>
                </a:solidFill>
                <a:latin charset="-79" panose="020B0602020204020303" pitchFamily="34" typeface="Futura"/>
                <a:cs typeface="Futura"/>
              </a:rPr>
              <a:t>Vi ønsker å forstå bedre hvordan dere opplever at en hverdag ser ut og hvilke hjelp/ tjenester dere har i dag. Beskriv kort og med noen setninger på hvert punkt.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1D5A5E-5682-9942-A22E-2A7B8D3324DF}"/>
              </a:ext>
            </a:extLst>
          </p:cNvPr>
          <p:cNvSpPr/>
          <p:nvPr/>
        </p:nvSpPr>
        <p:spPr>
          <a:xfrm>
            <a:off x="622329" y="1115724"/>
            <a:ext cx="5460609" cy="507879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id="{F387B76B-504C-4441-910E-1E99168106D3}"/>
              </a:ext>
            </a:extLst>
          </p:cNvPr>
          <p:cNvSpPr txBox="1">
            <a:spLocks/>
          </p:cNvSpPr>
          <p:nvPr/>
        </p:nvSpPr>
        <p:spPr>
          <a:xfrm>
            <a:off x="1572352" y="1233471"/>
            <a:ext cx="4168169" cy="723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Hvordan ser b</a:t>
            </a:r>
            <a:r>
              <a:rPr dirty="0" lang="nb-NO" smtClean="0" sz="1200"/>
              <a:t>arnets/ ungdommens </a:t>
            </a:r>
            <a:r>
              <a:rPr dirty="0" lang="nb-NO" sz="1200"/>
              <a:t>dagligliv? </a:t>
            </a:r>
          </a:p>
        </p:txBody>
      </p:sp>
      <p:sp>
        <p:nvSpPr>
          <p:cNvPr id="20" name="Tittel 1">
            <a:extLst>
              <a:ext uri="{FF2B5EF4-FFF2-40B4-BE49-F238E27FC236}">
                <a16:creationId xmlns:a16="http://schemas.microsoft.com/office/drawing/2014/main" id="{1D1C976E-DA9C-114C-8D79-DE884BA282BA}"/>
              </a:ext>
            </a:extLst>
          </p:cNvPr>
          <p:cNvSpPr txBox="1">
            <a:spLocks/>
          </p:cNvSpPr>
          <p:nvPr/>
        </p:nvSpPr>
        <p:spPr>
          <a:xfrm>
            <a:off x="747436" y="1778254"/>
            <a:ext cx="4168169" cy="723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Morgen</a:t>
            </a:r>
          </a:p>
        </p:txBody>
      </p:sp>
      <p:sp>
        <p:nvSpPr>
          <p:cNvPr id="28" name="Tittel 1">
            <a:extLst>
              <a:ext uri="{FF2B5EF4-FFF2-40B4-BE49-F238E27FC236}">
                <a16:creationId xmlns:a16="http://schemas.microsoft.com/office/drawing/2014/main" id="{9FCEBE0A-A1E1-B14E-AFA3-AF345DB17CBC}"/>
              </a:ext>
            </a:extLst>
          </p:cNvPr>
          <p:cNvSpPr txBox="1">
            <a:spLocks/>
          </p:cNvSpPr>
          <p:nvPr/>
        </p:nvSpPr>
        <p:spPr>
          <a:xfrm>
            <a:off x="747436" y="2574471"/>
            <a:ext cx="2162020" cy="384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Dag</a:t>
            </a:r>
          </a:p>
        </p:txBody>
      </p:sp>
      <p:sp>
        <p:nvSpPr>
          <p:cNvPr id="29" name="Tittel 1">
            <a:extLst>
              <a:ext uri="{FF2B5EF4-FFF2-40B4-BE49-F238E27FC236}">
                <a16:creationId xmlns:a16="http://schemas.microsoft.com/office/drawing/2014/main" id="{1AAB0044-B56C-9548-8978-29EF706F8653}"/>
              </a:ext>
            </a:extLst>
          </p:cNvPr>
          <p:cNvSpPr txBox="1">
            <a:spLocks/>
          </p:cNvSpPr>
          <p:nvPr/>
        </p:nvSpPr>
        <p:spPr>
          <a:xfrm>
            <a:off x="747436" y="3410412"/>
            <a:ext cx="2162020" cy="384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Ettermiddag</a:t>
            </a:r>
          </a:p>
        </p:txBody>
      </p:sp>
      <p:sp>
        <p:nvSpPr>
          <p:cNvPr id="30" name="Tittel 1">
            <a:extLst>
              <a:ext uri="{FF2B5EF4-FFF2-40B4-BE49-F238E27FC236}">
                <a16:creationId xmlns:a16="http://schemas.microsoft.com/office/drawing/2014/main" id="{10D5BA45-3D1A-5B4D-8E18-878935ECA8C1}"/>
              </a:ext>
            </a:extLst>
          </p:cNvPr>
          <p:cNvSpPr txBox="1">
            <a:spLocks/>
          </p:cNvSpPr>
          <p:nvPr/>
        </p:nvSpPr>
        <p:spPr>
          <a:xfrm>
            <a:off x="783810" y="4279717"/>
            <a:ext cx="2162020" cy="384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Kveld</a:t>
            </a:r>
          </a:p>
        </p:txBody>
      </p:sp>
      <p:sp>
        <p:nvSpPr>
          <p:cNvPr id="31" name="Tittel 1">
            <a:extLst>
              <a:ext uri="{FF2B5EF4-FFF2-40B4-BE49-F238E27FC236}">
                <a16:creationId xmlns:a16="http://schemas.microsoft.com/office/drawing/2014/main" id="{3E943CA3-9194-994C-B892-BFCE10D67B0F}"/>
              </a:ext>
            </a:extLst>
          </p:cNvPr>
          <p:cNvSpPr txBox="1">
            <a:spLocks/>
          </p:cNvSpPr>
          <p:nvPr/>
        </p:nvSpPr>
        <p:spPr>
          <a:xfrm>
            <a:off x="783810" y="5087689"/>
            <a:ext cx="2162020" cy="384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Natt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D00405-091D-D640-9800-E38D1013EB86}"/>
              </a:ext>
            </a:extLst>
          </p:cNvPr>
          <p:cNvSpPr/>
          <p:nvPr/>
        </p:nvSpPr>
        <p:spPr>
          <a:xfrm>
            <a:off x="6236521" y="1113204"/>
            <a:ext cx="5460609" cy="507879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920D4F3-92BC-B24D-B6E8-799A9DAA99C6}"/>
              </a:ext>
            </a:extLst>
          </p:cNvPr>
          <p:cNvSpPr/>
          <p:nvPr/>
        </p:nvSpPr>
        <p:spPr>
          <a:xfrm>
            <a:off x="11394650" y="122726"/>
            <a:ext cx="597422" cy="597422"/>
          </a:xfrm>
          <a:prstGeom prst="ellipse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x-none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9DF1D6-C38F-CD44-AAD3-1D9F5D18EEE9}"/>
              </a:ext>
            </a:extLst>
          </p:cNvPr>
          <p:cNvSpPr/>
          <p:nvPr/>
        </p:nvSpPr>
        <p:spPr>
          <a:xfrm>
            <a:off x="11467732" y="296347"/>
            <a:ext cx="1702707" cy="276999"/>
          </a:xfrm>
          <a:prstGeom prst="rect">
            <a:avLst/>
          </a:prstGeom>
        </p:spPr>
        <p:txBody>
          <a:bodyPr anchor="t" bIns="45720" lIns="91440" rIns="91440" tIns="45720" wrap="square">
            <a:spAutoFit/>
          </a:bodyPr>
          <a:lstStyle/>
          <a:p>
            <a:r>
              <a:rPr b="1" dirty="0" lang="nb-NO" smtClean="0" sz="1200">
                <a:latin charset="-79" panose="020B0602020204020303" pitchFamily="34" typeface="Futura"/>
                <a:cs charset="-79" panose="020B0602020204020303" pitchFamily="34" typeface="Futura"/>
              </a:rPr>
              <a:t>s.9</a:t>
            </a:r>
            <a:endParaRPr b="1" dirty="0" lang="nb-NO" sz="1200">
              <a:latin charset="-79" panose="020B0602020204020303" pitchFamily="34" typeface="Futura Medium"/>
              <a:cs charset="-79" panose="020B0602020204020303" pitchFamily="34" typeface="Futura Medium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B54959F-918A-FE4F-BD38-16AD8C67B784}"/>
              </a:ext>
            </a:extLst>
          </p:cNvPr>
          <p:cNvGrpSpPr/>
          <p:nvPr/>
        </p:nvGrpSpPr>
        <p:grpSpPr>
          <a:xfrm>
            <a:off x="5148527" y="29886"/>
            <a:ext cx="1949211" cy="2069597"/>
            <a:chOff x="4748438" y="2376279"/>
            <a:chExt cx="2634407" cy="2797111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1A45EC8-BD55-A848-A719-E2EE749D56F7}"/>
                </a:ext>
              </a:extLst>
            </p:cNvPr>
            <p:cNvSpPr/>
            <p:nvPr/>
          </p:nvSpPr>
          <p:spPr>
            <a:xfrm>
              <a:off x="4748438" y="2538983"/>
              <a:ext cx="2634407" cy="2634407"/>
            </a:xfrm>
            <a:prstGeom prst="ellipse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rtlCol="0"/>
            <a:lstStyle/>
            <a:p>
              <a:pPr algn="ctr"/>
              <a:endParaRPr lang="x-none"/>
            </a:p>
          </p:txBody>
        </p:sp>
        <p:pic>
          <p:nvPicPr>
            <p:cNvPr id="40" name="Bilde 5">
              <a:extLst>
                <a:ext uri="{FF2B5EF4-FFF2-40B4-BE49-F238E27FC236}">
                  <a16:creationId xmlns:a16="http://schemas.microsoft.com/office/drawing/2014/main" id="{88D06528-BE38-A241-86DE-4E977F87E0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4" r="49"/>
            <a:stretch/>
          </p:blipFill>
          <p:spPr>
            <a:xfrm>
              <a:off x="4915605" y="2376279"/>
              <a:ext cx="2387996" cy="2323885"/>
            </a:xfrm>
            <a:prstGeom prst="rect">
              <a:avLst/>
            </a:prstGeom>
          </p:spPr>
        </p:pic>
        <p:pic>
          <p:nvPicPr>
            <p:cNvPr id="41" name="Bilde 6">
              <a:extLst>
                <a:ext uri="{FF2B5EF4-FFF2-40B4-BE49-F238E27FC236}">
                  <a16:creationId xmlns:a16="http://schemas.microsoft.com/office/drawing/2014/main" id="{36C1F8CA-5034-7F4D-8D4D-0F4C5389B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5505360" y="3466698"/>
              <a:ext cx="495633" cy="1469610"/>
            </a:xfrm>
            <a:prstGeom prst="rect">
              <a:avLst/>
            </a:prstGeom>
          </p:spPr>
        </p:pic>
        <p:pic>
          <p:nvPicPr>
            <p:cNvPr id="42" name="Bilde 4">
              <a:extLst>
                <a:ext uri="{FF2B5EF4-FFF2-40B4-BE49-F238E27FC236}">
                  <a16:creationId xmlns:a16="http://schemas.microsoft.com/office/drawing/2014/main" id="{B7D442FB-925D-DB48-ACD0-98ECE4FAF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38610" y="3449864"/>
              <a:ext cx="566739" cy="1475884"/>
            </a:xfrm>
            <a:prstGeom prst="rect">
              <a:avLst/>
            </a:prstGeom>
          </p:spPr>
        </p:pic>
        <p:pic>
          <p:nvPicPr>
            <p:cNvPr id="43" name="Bilde 9">
              <a:extLst>
                <a:ext uri="{FF2B5EF4-FFF2-40B4-BE49-F238E27FC236}">
                  <a16:creationId xmlns:a16="http://schemas.microsoft.com/office/drawing/2014/main" id="{10D1A968-2049-964E-8137-F8118EF5F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5975338" y="4024485"/>
              <a:ext cx="369628" cy="1042405"/>
            </a:xfrm>
            <a:prstGeom prst="rect">
              <a:avLst/>
            </a:prstGeom>
          </p:spPr>
        </p:pic>
        <p:pic>
          <p:nvPicPr>
            <p:cNvPr id="44" name="Bilde 83">
              <a:extLst>
                <a:ext uri="{FF2B5EF4-FFF2-40B4-BE49-F238E27FC236}">
                  <a16:creationId xmlns:a16="http://schemas.microsoft.com/office/drawing/2014/main" id="{D29166D0-347E-B648-A9D1-BE49914E4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669062" y="2669138"/>
              <a:ext cx="793157" cy="793157"/>
            </a:xfrm>
            <a:prstGeom prst="rect">
              <a:avLst/>
            </a:prstGeom>
          </p:spPr>
        </p:pic>
      </p:grpSp>
      <p:sp>
        <p:nvSpPr>
          <p:cNvPr id="76" name="Tittel 1">
            <a:extLst>
              <a:ext uri="{FF2B5EF4-FFF2-40B4-BE49-F238E27FC236}">
                <a16:creationId xmlns:a16="http://schemas.microsoft.com/office/drawing/2014/main" id="{1D1C976E-DA9C-114C-8D79-DE884BA282BA}"/>
              </a:ext>
            </a:extLst>
          </p:cNvPr>
          <p:cNvSpPr txBox="1">
            <a:spLocks/>
          </p:cNvSpPr>
          <p:nvPr/>
        </p:nvSpPr>
        <p:spPr>
          <a:xfrm>
            <a:off x="6719419" y="1778254"/>
            <a:ext cx="4168169" cy="723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Morgen</a:t>
            </a:r>
          </a:p>
        </p:txBody>
      </p:sp>
      <p:sp>
        <p:nvSpPr>
          <p:cNvPr id="77" name="Tittel 1">
            <a:extLst>
              <a:ext uri="{FF2B5EF4-FFF2-40B4-BE49-F238E27FC236}">
                <a16:creationId xmlns:a16="http://schemas.microsoft.com/office/drawing/2014/main" id="{9FCEBE0A-A1E1-B14E-AFA3-AF345DB17CBC}"/>
              </a:ext>
            </a:extLst>
          </p:cNvPr>
          <p:cNvSpPr txBox="1">
            <a:spLocks/>
          </p:cNvSpPr>
          <p:nvPr/>
        </p:nvSpPr>
        <p:spPr>
          <a:xfrm>
            <a:off x="6419415" y="2540720"/>
            <a:ext cx="2162020" cy="384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Dag</a:t>
            </a:r>
          </a:p>
        </p:txBody>
      </p:sp>
      <p:sp>
        <p:nvSpPr>
          <p:cNvPr id="78" name="Tittel 1">
            <a:extLst>
              <a:ext uri="{FF2B5EF4-FFF2-40B4-BE49-F238E27FC236}">
                <a16:creationId xmlns:a16="http://schemas.microsoft.com/office/drawing/2014/main" id="{1AAB0044-B56C-9548-8978-29EF706F8653}"/>
              </a:ext>
            </a:extLst>
          </p:cNvPr>
          <p:cNvSpPr txBox="1">
            <a:spLocks/>
          </p:cNvSpPr>
          <p:nvPr/>
        </p:nvSpPr>
        <p:spPr>
          <a:xfrm>
            <a:off x="6416562" y="3442835"/>
            <a:ext cx="2162020" cy="384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Ettermiddag</a:t>
            </a:r>
          </a:p>
        </p:txBody>
      </p:sp>
      <p:sp>
        <p:nvSpPr>
          <p:cNvPr id="79" name="Tittel 1">
            <a:extLst>
              <a:ext uri="{FF2B5EF4-FFF2-40B4-BE49-F238E27FC236}">
                <a16:creationId xmlns:a16="http://schemas.microsoft.com/office/drawing/2014/main" id="{10D5BA45-3D1A-5B4D-8E18-878935ECA8C1}"/>
              </a:ext>
            </a:extLst>
          </p:cNvPr>
          <p:cNvSpPr txBox="1">
            <a:spLocks/>
          </p:cNvSpPr>
          <p:nvPr/>
        </p:nvSpPr>
        <p:spPr>
          <a:xfrm>
            <a:off x="6415602" y="4344950"/>
            <a:ext cx="2162020" cy="384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Kveld</a:t>
            </a:r>
          </a:p>
        </p:txBody>
      </p:sp>
      <p:sp>
        <p:nvSpPr>
          <p:cNvPr id="80" name="Tittel 1">
            <a:extLst>
              <a:ext uri="{FF2B5EF4-FFF2-40B4-BE49-F238E27FC236}">
                <a16:creationId xmlns:a16="http://schemas.microsoft.com/office/drawing/2014/main" id="{3E943CA3-9194-994C-B892-BFCE10D67B0F}"/>
              </a:ext>
            </a:extLst>
          </p:cNvPr>
          <p:cNvSpPr txBox="1">
            <a:spLocks/>
          </p:cNvSpPr>
          <p:nvPr/>
        </p:nvSpPr>
        <p:spPr>
          <a:xfrm>
            <a:off x="6422289" y="5129426"/>
            <a:ext cx="2162020" cy="3844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Natt</a:t>
            </a:r>
          </a:p>
        </p:txBody>
      </p:sp>
      <p:sp>
        <p:nvSpPr>
          <p:cNvPr id="81" name="Tittel 1">
            <a:extLst>
              <a:ext uri="{FF2B5EF4-FFF2-40B4-BE49-F238E27FC236}">
                <a16:creationId xmlns:a16="http://schemas.microsoft.com/office/drawing/2014/main" id="{F387B76B-504C-4441-910E-1E99168106D3}"/>
              </a:ext>
            </a:extLst>
          </p:cNvPr>
          <p:cNvSpPr txBox="1">
            <a:spLocks/>
          </p:cNvSpPr>
          <p:nvPr/>
        </p:nvSpPr>
        <p:spPr>
          <a:xfrm>
            <a:off x="7357718" y="1235462"/>
            <a:ext cx="4168169" cy="7237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latinLnBrk="0" rtl="0">
              <a:lnSpc>
                <a:spcPct val="100000"/>
              </a:lnSpc>
              <a:spcBef>
                <a:spcPct val="0"/>
              </a:spcBef>
              <a:buNone/>
              <a:defRPr b="0" i="0" kern="1200" sz="3600">
                <a:solidFill>
                  <a:srgbClr val="0E224E"/>
                </a:solidFill>
                <a:latin charset="-79" panose="020B0602020204020303" pitchFamily="34" typeface="Futura"/>
                <a:ea typeface="+mj-ea"/>
                <a:cs charset="-79" panose="020B0602020204020303" pitchFamily="34" typeface="Futura"/>
              </a:defRPr>
            </a:lvl1pPr>
          </a:lstStyle>
          <a:p>
            <a:r>
              <a:rPr dirty="0" lang="nb-NO" sz="1200"/>
              <a:t>Hvordan </a:t>
            </a:r>
            <a:r>
              <a:rPr lang="nb-NO" sz="1200"/>
              <a:t>ser </a:t>
            </a:r>
            <a:r>
              <a:rPr lang="nb-NO" smtClean="0" sz="1200"/>
              <a:t>familiens </a:t>
            </a:r>
            <a:r>
              <a:rPr dirty="0" lang="nb-NO" sz="1200"/>
              <a:t>dagligliv? </a:t>
            </a:r>
          </a:p>
        </p:txBody>
      </p:sp>
    </p:spTree>
    <p:extLst>
      <p:ext uri="{BB962C8B-B14F-4D97-AF65-F5344CB8AC3E}">
        <p14:creationId xmlns:p14="http://schemas.microsoft.com/office/powerpoint/2010/main" val="14321931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gendefinert 3">
      <a:dk1>
        <a:srgbClr val="0E224C"/>
      </a:dk1>
      <a:lt1>
        <a:srgbClr val="FBEFEA"/>
      </a:lt1>
      <a:dk2>
        <a:srgbClr val="14ABCA"/>
      </a:dk2>
      <a:lt2>
        <a:srgbClr val="8FE9E4"/>
      </a:lt2>
      <a:accent1>
        <a:srgbClr val="EF9270"/>
      </a:accent1>
      <a:accent2>
        <a:srgbClr val="FFE88C"/>
      </a:accent2>
      <a:accent3>
        <a:srgbClr val="13B695"/>
      </a:accent3>
      <a:accent4>
        <a:srgbClr val="82DAAB"/>
      </a:accent4>
      <a:accent5>
        <a:srgbClr val="FEC6D3"/>
      </a:accent5>
      <a:accent6>
        <a:srgbClr val="FFFFFF"/>
      </a:accent6>
      <a:hlink>
        <a:srgbClr val="861E3E"/>
      </a:hlink>
      <a:folHlink>
        <a:srgbClr val="FED4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7150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algn="l">
          <a:defRPr b="1" dirty="0" smtClean="0">
            <a:solidFill>
              <a:srgbClr val="0E224E"/>
            </a:solidFill>
            <a:latin typeface="Futura" panose="020B0602020204020303" pitchFamily="34" charset="-79"/>
            <a:cs typeface="Futura" panose="020B0602020204020303" pitchFamily="34" charset="-79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21-02-18 - Template-ASB-WIP" id="{92971783-665C-A74D-89DB-5D1248AACA52}" vid="{13C58201-FF4C-5740-AEC7-612ECAA92A81}"/>
    </a:ext>
  </a:extLst>
</a:theme>
</file>

<file path=ppt/theme/theme2.xml><?xml version="1.0" encoding="utf-8"?>
<a:theme xmlns:a="http://schemas.openxmlformats.org/drawingml/2006/main" name="Stortekst">
  <a:themeElements>
    <a:clrScheme name="Egendefinert 2">
      <a:dk1>
        <a:srgbClr val="0E224C"/>
      </a:dk1>
      <a:lt1>
        <a:srgbClr val="FBEFEA"/>
      </a:lt1>
      <a:dk2>
        <a:srgbClr val="14ABCA"/>
      </a:dk2>
      <a:lt2>
        <a:srgbClr val="8FE9E4"/>
      </a:lt2>
      <a:accent1>
        <a:srgbClr val="EF9270"/>
      </a:accent1>
      <a:accent2>
        <a:srgbClr val="FFE88C"/>
      </a:accent2>
      <a:accent3>
        <a:srgbClr val="13B695"/>
      </a:accent3>
      <a:accent4>
        <a:srgbClr val="82DAAB"/>
      </a:accent4>
      <a:accent5>
        <a:srgbClr val="FEC6D3"/>
      </a:accent5>
      <a:accent6>
        <a:srgbClr val="DC7593"/>
      </a:accent6>
      <a:hlink>
        <a:srgbClr val="861E3E"/>
      </a:hlink>
      <a:folHlink>
        <a:srgbClr val="FED4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b="1" dirty="0" smtClean="0">
            <a:solidFill>
              <a:srgbClr val="0E224E"/>
            </a:solidFill>
            <a:latin typeface="Futura" panose="020B0602020204020303" pitchFamily="34" charset="-79"/>
            <a:cs typeface="Futura" panose="020B0602020204020303" pitchFamily="34" charset="-79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21-02-18 - Template-ASB-WIP" id="{92971783-665C-A74D-89DB-5D1248AACA52}" vid="{3839BC6E-F623-6849-A52F-5648E61B107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DA0EA4909AE84AA7BBA9F905D77E6F" ma:contentTypeVersion="11" ma:contentTypeDescription="Opprett et nytt dokument." ma:contentTypeScope="" ma:versionID="82ad522e4e23526286778da9db26a2d3">
  <xsd:schema xmlns:xsd="http://www.w3.org/2001/XMLSchema" xmlns:xs="http://www.w3.org/2001/XMLSchema" xmlns:p="http://schemas.microsoft.com/office/2006/metadata/properties" xmlns:ns3="976d9fe0-3ac6-467b-b7f5-6160126bdefe" xmlns:ns4="2de5df15-c357-4164-8b31-43431ab3ad7a" targetNamespace="http://schemas.microsoft.com/office/2006/metadata/properties" ma:root="true" ma:fieldsID="25ecd0447ad167a35753d36963f477e4" ns3:_="" ns4:_="">
    <xsd:import namespace="976d9fe0-3ac6-467b-b7f5-6160126bdefe"/>
    <xsd:import namespace="2de5df15-c357-4164-8b31-43431ab3ad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6d9fe0-3ac6-467b-b7f5-6160126bde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5df15-c357-4164-8b31-43431ab3ad7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959C64-A4A3-47A7-A0DE-F8C332D575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D4BD55-E96B-40EC-B0A8-5E0201F987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6d9fe0-3ac6-467b-b7f5-6160126bdefe"/>
    <ds:schemaRef ds:uri="2de5df15-c357-4164-8b31-43431ab3ad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937367-0B61-4BB9-9D63-465A8512AF63}">
  <ds:schemaRefs>
    <ds:schemaRef ds:uri="http://schemas.microsoft.com/office/2006/metadata/properties"/>
    <ds:schemaRef ds:uri="http://purl.org/dc/terms/"/>
    <ds:schemaRef ds:uri="2de5df15-c357-4164-8b31-43431ab3ad7a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976d9fe0-3ac6-467b-b7f5-6160126bdef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18117</TotalTime>
  <Words>2180</Words>
  <Application>Microsoft Office PowerPoint</Application>
  <PresentationFormat>Widescreen</PresentationFormat>
  <Paragraphs>424</Paragraphs>
  <Slides>20</Slides>
  <Notes>19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20</vt:i4>
      </vt:variant>
    </vt:vector>
  </HeadingPairs>
  <TitlesOfParts>
    <vt:vector size="29" baseType="lpstr">
      <vt:lpstr>Arial</vt:lpstr>
      <vt:lpstr>Calibri</vt:lpstr>
      <vt:lpstr>Futura</vt:lpstr>
      <vt:lpstr>FUTURA MEDIUM</vt:lpstr>
      <vt:lpstr>FUTURA MEDIUM</vt:lpstr>
      <vt:lpstr>Times</vt:lpstr>
      <vt:lpstr>Times New Roman</vt:lpstr>
      <vt:lpstr>Office-tema</vt:lpstr>
      <vt:lpstr>Stortekst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Takk for at dere tok tid til å reflektere om deres behov</vt:lpstr>
      <vt:lpstr>PowerPoint-presentasjon</vt:lpstr>
      <vt:lpstr>PowerPoint-presentasjon</vt:lpstr>
      <vt:lpstr>Komplekse utfordringer trenger ny tilnærming 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Henriette // EGGS</dc:creator>
  <cp:lastModifiedBy>Sophie Bouffard</cp:lastModifiedBy>
  <cp:revision>163</cp:revision>
  <cp:lastPrinted>2022-10-20T06:31:42Z</cp:lastPrinted>
  <dcterms:created xsi:type="dcterms:W3CDTF">2021-04-14T12:14:40Z</dcterms:created>
  <dcterms:modified xsi:type="dcterms:W3CDTF">2023-01-30T14:46:48Z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0x01010041DA0EA4909AE84AA7BBA9F905D77E6F</vt:lpwstr>
  </property>
  <property fmtid="{D5CDD505-2E9C-101B-9397-08002B2CF9AE}" name="NXPowerLiteLastOptimized" pid="3">
    <vt:lpwstr>807347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S10.0.0</vt:lpwstr>
  </property>
</Properties>
</file>